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4"/>
  </p:notesMasterIdLst>
  <p:sldIdLst>
    <p:sldId id="264" r:id="rId2"/>
    <p:sldId id="322" r:id="rId3"/>
    <p:sldId id="323" r:id="rId4"/>
    <p:sldId id="278" r:id="rId5"/>
    <p:sldId id="306" r:id="rId6"/>
    <p:sldId id="271" r:id="rId7"/>
    <p:sldId id="324" r:id="rId8"/>
    <p:sldId id="307" r:id="rId9"/>
    <p:sldId id="265" r:id="rId10"/>
    <p:sldId id="273" r:id="rId11"/>
    <p:sldId id="275" r:id="rId12"/>
    <p:sldId id="325" r:id="rId13"/>
    <p:sldId id="279" r:id="rId14"/>
    <p:sldId id="280" r:id="rId15"/>
    <p:sldId id="282" r:id="rId16"/>
    <p:sldId id="285" r:id="rId17"/>
    <p:sldId id="294" r:id="rId18"/>
    <p:sldId id="281" r:id="rId19"/>
    <p:sldId id="283" r:id="rId20"/>
    <p:sldId id="284" r:id="rId21"/>
    <p:sldId id="286" r:id="rId22"/>
    <p:sldId id="288" r:id="rId23"/>
    <p:sldId id="289" r:id="rId24"/>
    <p:sldId id="291" r:id="rId25"/>
    <p:sldId id="293" r:id="rId26"/>
    <p:sldId id="292" r:id="rId27"/>
    <p:sldId id="326" r:id="rId28"/>
    <p:sldId id="276" r:id="rId29"/>
    <p:sldId id="327" r:id="rId30"/>
    <p:sldId id="303" r:id="rId31"/>
    <p:sldId id="308" r:id="rId32"/>
    <p:sldId id="272" r:id="rId33"/>
    <p:sldId id="301" r:id="rId34"/>
    <p:sldId id="304" r:id="rId35"/>
    <p:sldId id="299" r:id="rId36"/>
    <p:sldId id="305" r:id="rId37"/>
    <p:sldId id="298" r:id="rId38"/>
    <p:sldId id="328" r:id="rId39"/>
    <p:sldId id="296" r:id="rId40"/>
    <p:sldId id="297" r:id="rId41"/>
    <p:sldId id="310" r:id="rId42"/>
    <p:sldId id="312" r:id="rId43"/>
    <p:sldId id="313" r:id="rId44"/>
    <p:sldId id="506" r:id="rId45"/>
    <p:sldId id="507" r:id="rId46"/>
    <p:sldId id="508" r:id="rId47"/>
    <p:sldId id="509" r:id="rId48"/>
    <p:sldId id="511" r:id="rId49"/>
    <p:sldId id="510" r:id="rId50"/>
    <p:sldId id="309" r:id="rId51"/>
    <p:sldId id="311" r:id="rId52"/>
    <p:sldId id="314" r:id="rId53"/>
    <p:sldId id="316" r:id="rId54"/>
    <p:sldId id="317" r:id="rId55"/>
    <p:sldId id="319" r:id="rId56"/>
    <p:sldId id="318" r:id="rId57"/>
    <p:sldId id="320" r:id="rId58"/>
    <p:sldId id="266" r:id="rId59"/>
    <p:sldId id="295" r:id="rId60"/>
    <p:sldId id="300" r:id="rId61"/>
    <p:sldId id="269" r:id="rId62"/>
    <p:sldId id="505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3"/>
    <p:restoredTop sz="96056"/>
  </p:normalViewPr>
  <p:slideViewPr>
    <p:cSldViewPr snapToGrid="0">
      <p:cViewPr varScale="1">
        <p:scale>
          <a:sx n="114" d="100"/>
          <a:sy n="114" d="100"/>
        </p:scale>
        <p:origin x="1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2025/2/18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20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34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" Type="http://schemas.openxmlformats.org/officeDocument/2006/relationships/tags" Target="../tags/tag3.xml"/><Relationship Id="rId21" Type="http://schemas.openxmlformats.org/officeDocument/2006/relationships/image" Target="../media/image19.emf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8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2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1.emf"/><Relationship Id="rId28" Type="http://schemas.openxmlformats.org/officeDocument/2006/relationships/image" Target="../media/image26.emf"/><Relationship Id="rId10" Type="http://schemas.openxmlformats.org/officeDocument/2006/relationships/tags" Target="../tags/tag10.xml"/><Relationship Id="rId19" Type="http://schemas.openxmlformats.org/officeDocument/2006/relationships/image" Target="../media/image17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0.emf"/><Relationship Id="rId27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6.emf"/><Relationship Id="rId18" Type="http://schemas.openxmlformats.org/officeDocument/2006/relationships/image" Target="../media/image24.e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emf"/><Relationship Id="rId17" Type="http://schemas.openxmlformats.org/officeDocument/2006/relationships/image" Target="../media/image23.emf"/><Relationship Id="rId2" Type="http://schemas.openxmlformats.org/officeDocument/2006/relationships/tags" Target="../tags/tag17.xml"/><Relationship Id="rId16" Type="http://schemas.openxmlformats.org/officeDocument/2006/relationships/image" Target="../media/image22.emf"/><Relationship Id="rId20" Type="http://schemas.openxmlformats.org/officeDocument/2006/relationships/image" Target="../media/image26.emf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png"/><Relationship Id="rId5" Type="http://schemas.openxmlformats.org/officeDocument/2006/relationships/tags" Target="../tags/tag20.xml"/><Relationship Id="rId15" Type="http://schemas.openxmlformats.org/officeDocument/2006/relationships/image" Target="../media/image21.e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5.emf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9.emf"/><Relationship Id="rId3" Type="http://schemas.openxmlformats.org/officeDocument/2006/relationships/tags" Target="../tags/tag27.xml"/><Relationship Id="rId21" Type="http://schemas.openxmlformats.org/officeDocument/2006/relationships/image" Target="../media/image29.emf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21.emf"/><Relationship Id="rId25" Type="http://schemas.openxmlformats.org/officeDocument/2006/relationships/image" Target="../media/image33.emf"/><Relationship Id="rId2" Type="http://schemas.openxmlformats.org/officeDocument/2006/relationships/tags" Target="../tags/tag26.xml"/><Relationship Id="rId16" Type="http://schemas.openxmlformats.org/officeDocument/2006/relationships/image" Target="../media/image17.emf"/><Relationship Id="rId20" Type="http://schemas.openxmlformats.org/officeDocument/2006/relationships/image" Target="../media/image28.emf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32.emf"/><Relationship Id="rId5" Type="http://schemas.openxmlformats.org/officeDocument/2006/relationships/tags" Target="../tags/tag29.xml"/><Relationship Id="rId15" Type="http://schemas.openxmlformats.org/officeDocument/2006/relationships/image" Target="../media/image16.emf"/><Relationship Id="rId23" Type="http://schemas.openxmlformats.org/officeDocument/2006/relationships/image" Target="../media/image31.emf"/><Relationship Id="rId10" Type="http://schemas.openxmlformats.org/officeDocument/2006/relationships/tags" Target="../tags/tag34.xml"/><Relationship Id="rId19" Type="http://schemas.openxmlformats.org/officeDocument/2006/relationships/image" Target="../media/image20.emf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15.emf"/><Relationship Id="rId22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image" Target="../media/image16.emf"/><Relationship Id="rId26" Type="http://schemas.openxmlformats.org/officeDocument/2006/relationships/image" Target="../media/image28.emf"/><Relationship Id="rId3" Type="http://schemas.openxmlformats.org/officeDocument/2006/relationships/tags" Target="../tags/tag39.xml"/><Relationship Id="rId21" Type="http://schemas.openxmlformats.org/officeDocument/2006/relationships/image" Target="../media/image22.emf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image" Target="../media/image15.emf"/><Relationship Id="rId25" Type="http://schemas.openxmlformats.org/officeDocument/2006/relationships/image" Target="../media/image26.emf"/><Relationship Id="rId2" Type="http://schemas.openxmlformats.org/officeDocument/2006/relationships/tags" Target="../tags/tag3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1.emf"/><Relationship Id="rId29" Type="http://schemas.openxmlformats.org/officeDocument/2006/relationships/image" Target="../media/image35.em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25.emf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4.emf"/><Relationship Id="rId28" Type="http://schemas.openxmlformats.org/officeDocument/2006/relationships/image" Target="../media/image30.emf"/><Relationship Id="rId10" Type="http://schemas.openxmlformats.org/officeDocument/2006/relationships/tags" Target="../tags/tag46.xml"/><Relationship Id="rId19" Type="http://schemas.openxmlformats.org/officeDocument/2006/relationships/image" Target="../media/image17.emf"/><Relationship Id="rId31" Type="http://schemas.openxmlformats.org/officeDocument/2006/relationships/image" Target="../media/image36.emf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3.emf"/><Relationship Id="rId27" Type="http://schemas.openxmlformats.org/officeDocument/2006/relationships/image" Target="../media/image34.emf"/><Relationship Id="rId30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tags" Target="../tags/tag54.xml"/><Relationship Id="rId7" Type="http://schemas.openxmlformats.org/officeDocument/2006/relationships/image" Target="../media/image37.em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emf"/><Relationship Id="rId5" Type="http://schemas.openxmlformats.org/officeDocument/2006/relationships/tags" Target="../tags/tag56.xml"/><Relationship Id="rId10" Type="http://schemas.openxmlformats.org/officeDocument/2006/relationships/image" Target="../media/image15.emf"/><Relationship Id="rId4" Type="http://schemas.openxmlformats.org/officeDocument/2006/relationships/tags" Target="../tags/tag55.xml"/><Relationship Id="rId9" Type="http://schemas.openxmlformats.org/officeDocument/2006/relationships/image" Target="../media/image39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5.emf"/><Relationship Id="rId3" Type="http://schemas.openxmlformats.org/officeDocument/2006/relationships/tags" Target="../tags/tag59.xml"/><Relationship Id="rId21" Type="http://schemas.openxmlformats.org/officeDocument/2006/relationships/image" Target="../media/image19.emf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39.emf"/><Relationship Id="rId25" Type="http://schemas.openxmlformats.org/officeDocument/2006/relationships/image" Target="../media/image42.emf"/><Relationship Id="rId2" Type="http://schemas.openxmlformats.org/officeDocument/2006/relationships/tags" Target="../tags/tag58.xml"/><Relationship Id="rId16" Type="http://schemas.openxmlformats.org/officeDocument/2006/relationships/image" Target="../media/image38.emf"/><Relationship Id="rId20" Type="http://schemas.openxmlformats.org/officeDocument/2006/relationships/image" Target="../media/image21.emf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32.emf"/><Relationship Id="rId5" Type="http://schemas.openxmlformats.org/officeDocument/2006/relationships/tags" Target="../tags/tag61.xml"/><Relationship Id="rId15" Type="http://schemas.openxmlformats.org/officeDocument/2006/relationships/image" Target="../media/image37.emf"/><Relationship Id="rId23" Type="http://schemas.openxmlformats.org/officeDocument/2006/relationships/image" Target="../media/image41.emf"/><Relationship Id="rId10" Type="http://schemas.openxmlformats.org/officeDocument/2006/relationships/tags" Target="../tags/tag66.xml"/><Relationship Id="rId19" Type="http://schemas.openxmlformats.org/officeDocument/2006/relationships/image" Target="../media/image16.emf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16.emf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3.emf"/><Relationship Id="rId5" Type="http://schemas.openxmlformats.org/officeDocument/2006/relationships/tags" Target="../tags/tag74.xml"/><Relationship Id="rId10" Type="http://schemas.openxmlformats.org/officeDocument/2006/relationships/image" Target="../media/image39.emf"/><Relationship Id="rId4" Type="http://schemas.openxmlformats.org/officeDocument/2006/relationships/tags" Target="../tags/tag73.xml"/><Relationship Id="rId9" Type="http://schemas.openxmlformats.org/officeDocument/2006/relationships/image" Target="../media/image38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16.emf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43.emf"/><Relationship Id="rId5" Type="http://schemas.openxmlformats.org/officeDocument/2006/relationships/tags" Target="../tags/tag80.xml"/><Relationship Id="rId10" Type="http://schemas.openxmlformats.org/officeDocument/2006/relationships/image" Target="../media/image39.emf"/><Relationship Id="rId4" Type="http://schemas.openxmlformats.org/officeDocument/2006/relationships/tags" Target="../tags/tag79.xml"/><Relationship Id="rId9" Type="http://schemas.openxmlformats.org/officeDocument/2006/relationships/image" Target="../media/image3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DL_2025_Spr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pp.sli.do/event/ktCuX2GkwtdE4WWbeUNYhA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16.emf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43.emf"/><Relationship Id="rId5" Type="http://schemas.openxmlformats.org/officeDocument/2006/relationships/tags" Target="../tags/tag86.xml"/><Relationship Id="rId10" Type="http://schemas.openxmlformats.org/officeDocument/2006/relationships/image" Target="../media/image39.emf"/><Relationship Id="rId4" Type="http://schemas.openxmlformats.org/officeDocument/2006/relationships/tags" Target="../tags/tag85.xml"/><Relationship Id="rId9" Type="http://schemas.openxmlformats.org/officeDocument/2006/relationships/image" Target="../media/image38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21.emf"/><Relationship Id="rId26" Type="http://schemas.openxmlformats.org/officeDocument/2006/relationships/image" Target="../media/image19.emf"/><Relationship Id="rId3" Type="http://schemas.openxmlformats.org/officeDocument/2006/relationships/tags" Target="../tags/tag90.xml"/><Relationship Id="rId21" Type="http://schemas.openxmlformats.org/officeDocument/2006/relationships/image" Target="../media/image26.emf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image" Target="../media/image16.emf"/><Relationship Id="rId25" Type="http://schemas.openxmlformats.org/officeDocument/2006/relationships/image" Target="../media/image47.emf"/><Relationship Id="rId2" Type="http://schemas.openxmlformats.org/officeDocument/2006/relationships/tags" Target="../tags/tag89.xml"/><Relationship Id="rId16" Type="http://schemas.openxmlformats.org/officeDocument/2006/relationships/image" Target="../media/image15.emf"/><Relationship Id="rId20" Type="http://schemas.openxmlformats.org/officeDocument/2006/relationships/image" Target="../media/image24.emf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46.emf"/><Relationship Id="rId5" Type="http://schemas.openxmlformats.org/officeDocument/2006/relationships/tags" Target="../tags/tag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5.emf"/><Relationship Id="rId10" Type="http://schemas.openxmlformats.org/officeDocument/2006/relationships/tags" Target="../tags/tag97.xml"/><Relationship Id="rId19" Type="http://schemas.openxmlformats.org/officeDocument/2006/relationships/image" Target="../media/image22.emf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4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image" Target="../media/image16.emf"/><Relationship Id="rId26" Type="http://schemas.openxmlformats.org/officeDocument/2006/relationships/image" Target="../media/image49.emf"/><Relationship Id="rId3" Type="http://schemas.openxmlformats.org/officeDocument/2006/relationships/tags" Target="../tags/tag104.xml"/><Relationship Id="rId21" Type="http://schemas.openxmlformats.org/officeDocument/2006/relationships/image" Target="../media/image24.emf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image" Target="../media/image15.emf"/><Relationship Id="rId25" Type="http://schemas.openxmlformats.org/officeDocument/2006/relationships/image" Target="../media/image40.emf"/><Relationship Id="rId2" Type="http://schemas.openxmlformats.org/officeDocument/2006/relationships/tags" Target="../tags/tag10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2.emf"/><Relationship Id="rId29" Type="http://schemas.openxmlformats.org/officeDocument/2006/relationships/image" Target="../media/image52.emf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45.emf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image" Target="../media/image44.emf"/><Relationship Id="rId28" Type="http://schemas.openxmlformats.org/officeDocument/2006/relationships/image" Target="../media/image51.emf"/><Relationship Id="rId10" Type="http://schemas.openxmlformats.org/officeDocument/2006/relationships/tags" Target="../tags/tag111.xml"/><Relationship Id="rId19" Type="http://schemas.openxmlformats.org/officeDocument/2006/relationships/image" Target="../media/image21.emf"/><Relationship Id="rId31" Type="http://schemas.openxmlformats.org/officeDocument/2006/relationships/image" Target="../media/image47.emf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image" Target="../media/image26.emf"/><Relationship Id="rId27" Type="http://schemas.openxmlformats.org/officeDocument/2006/relationships/image" Target="../media/image50.emf"/><Relationship Id="rId30" Type="http://schemas.openxmlformats.org/officeDocument/2006/relationships/image" Target="../media/image4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4.emf"/><Relationship Id="rId26" Type="http://schemas.openxmlformats.org/officeDocument/2006/relationships/image" Target="../media/image47.emf"/><Relationship Id="rId3" Type="http://schemas.openxmlformats.org/officeDocument/2006/relationships/tags" Target="../tags/tag119.xml"/><Relationship Id="rId21" Type="http://schemas.openxmlformats.org/officeDocument/2006/relationships/image" Target="../media/image45.emf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22.emf"/><Relationship Id="rId25" Type="http://schemas.openxmlformats.org/officeDocument/2006/relationships/image" Target="../media/image46.emf"/><Relationship Id="rId2" Type="http://schemas.openxmlformats.org/officeDocument/2006/relationships/tags" Target="../tags/tag118.xml"/><Relationship Id="rId16" Type="http://schemas.openxmlformats.org/officeDocument/2006/relationships/image" Target="../media/image21.emf"/><Relationship Id="rId20" Type="http://schemas.openxmlformats.org/officeDocument/2006/relationships/image" Target="../media/image44.emf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54.emf"/><Relationship Id="rId5" Type="http://schemas.openxmlformats.org/officeDocument/2006/relationships/tags" Target="../tags/tag121.xml"/><Relationship Id="rId15" Type="http://schemas.openxmlformats.org/officeDocument/2006/relationships/image" Target="../media/image16.emf"/><Relationship Id="rId23" Type="http://schemas.openxmlformats.org/officeDocument/2006/relationships/image" Target="../media/image48.png"/><Relationship Id="rId10" Type="http://schemas.openxmlformats.org/officeDocument/2006/relationships/tags" Target="../tags/tag126.xml"/><Relationship Id="rId19" Type="http://schemas.openxmlformats.org/officeDocument/2006/relationships/image" Target="../media/image26.emf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15.emf"/><Relationship Id="rId22" Type="http://schemas.openxmlformats.org/officeDocument/2006/relationships/image" Target="../media/image53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.emf"/><Relationship Id="rId3" Type="http://schemas.openxmlformats.org/officeDocument/2006/relationships/tags" Target="../tags/tag131.xml"/><Relationship Id="rId21" Type="http://schemas.openxmlformats.org/officeDocument/2006/relationships/image" Target="../media/image47.emf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image" Target="../media/image43.emf"/><Relationship Id="rId2" Type="http://schemas.openxmlformats.org/officeDocument/2006/relationships/tags" Target="../tags/tag130.xml"/><Relationship Id="rId16" Type="http://schemas.openxmlformats.org/officeDocument/2006/relationships/image" Target="../media/image39.emf"/><Relationship Id="rId20" Type="http://schemas.openxmlformats.org/officeDocument/2006/relationships/image" Target="../media/image55.emf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image" Target="../media/image38.emf"/><Relationship Id="rId23" Type="http://schemas.openxmlformats.org/officeDocument/2006/relationships/image" Target="../media/image54.emf"/><Relationship Id="rId10" Type="http://schemas.openxmlformats.org/officeDocument/2006/relationships/tags" Target="../tags/tag138.xml"/><Relationship Id="rId19" Type="http://schemas.openxmlformats.org/officeDocument/2006/relationships/image" Target="../media/image16.emf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37.emf"/><Relationship Id="rId22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53.xml"/><Relationship Id="rId18" Type="http://schemas.openxmlformats.org/officeDocument/2006/relationships/image" Target="../media/image15.emf"/><Relationship Id="rId26" Type="http://schemas.openxmlformats.org/officeDocument/2006/relationships/image" Target="../media/image54.emf"/><Relationship Id="rId3" Type="http://schemas.openxmlformats.org/officeDocument/2006/relationships/tags" Target="../tags/tag143.xml"/><Relationship Id="rId21" Type="http://schemas.openxmlformats.org/officeDocument/2006/relationships/image" Target="../media/image22.emf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5.emf"/><Relationship Id="rId33" Type="http://schemas.openxmlformats.org/officeDocument/2006/relationships/image" Target="../media/image47.emf"/><Relationship Id="rId2" Type="http://schemas.openxmlformats.org/officeDocument/2006/relationships/tags" Target="../tags/tag142.xml"/><Relationship Id="rId16" Type="http://schemas.openxmlformats.org/officeDocument/2006/relationships/tags" Target="../tags/tag156.xml"/><Relationship Id="rId20" Type="http://schemas.openxmlformats.org/officeDocument/2006/relationships/image" Target="../media/image21.emf"/><Relationship Id="rId29" Type="http://schemas.openxmlformats.org/officeDocument/2006/relationships/image" Target="../media/image57.emf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24" Type="http://schemas.openxmlformats.org/officeDocument/2006/relationships/image" Target="../media/image44.emf"/><Relationship Id="rId32" Type="http://schemas.openxmlformats.org/officeDocument/2006/relationships/image" Target="../media/image46.emf"/><Relationship Id="rId5" Type="http://schemas.openxmlformats.org/officeDocument/2006/relationships/tags" Target="../tags/tag145.xml"/><Relationship Id="rId15" Type="http://schemas.openxmlformats.org/officeDocument/2006/relationships/tags" Target="../tags/tag155.xml"/><Relationship Id="rId23" Type="http://schemas.openxmlformats.org/officeDocument/2006/relationships/image" Target="../media/image26.emf"/><Relationship Id="rId28" Type="http://schemas.openxmlformats.org/officeDocument/2006/relationships/image" Target="../media/image56.emf"/><Relationship Id="rId10" Type="http://schemas.openxmlformats.org/officeDocument/2006/relationships/tags" Target="../tags/tag150.xml"/><Relationship Id="rId19" Type="http://schemas.openxmlformats.org/officeDocument/2006/relationships/image" Target="../media/image16.emf"/><Relationship Id="rId31" Type="http://schemas.openxmlformats.org/officeDocument/2006/relationships/image" Target="../media/image59.emf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tags" Target="../tags/tag154.xml"/><Relationship Id="rId22" Type="http://schemas.openxmlformats.org/officeDocument/2006/relationships/image" Target="../media/image24.emf"/><Relationship Id="rId27" Type="http://schemas.openxmlformats.org/officeDocument/2006/relationships/image" Target="../media/image40.emf"/><Relationship Id="rId30" Type="http://schemas.openxmlformats.org/officeDocument/2006/relationships/image" Target="../media/image58.emf"/><Relationship Id="rId8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43.emf"/><Relationship Id="rId3" Type="http://schemas.openxmlformats.org/officeDocument/2006/relationships/tags" Target="../tags/tag159.xml"/><Relationship Id="rId21" Type="http://schemas.openxmlformats.org/officeDocument/2006/relationships/image" Target="../media/image55.emf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9.emf"/><Relationship Id="rId25" Type="http://schemas.openxmlformats.org/officeDocument/2006/relationships/image" Target="../media/image60.emf"/><Relationship Id="rId2" Type="http://schemas.openxmlformats.org/officeDocument/2006/relationships/tags" Target="../tags/tag158.xml"/><Relationship Id="rId16" Type="http://schemas.openxmlformats.org/officeDocument/2006/relationships/image" Target="../media/image38.emf"/><Relationship Id="rId20" Type="http://schemas.openxmlformats.org/officeDocument/2006/relationships/image" Target="../media/image16.emf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54.emf"/><Relationship Id="rId5" Type="http://schemas.openxmlformats.org/officeDocument/2006/relationships/tags" Target="../tags/tag161.xml"/><Relationship Id="rId15" Type="http://schemas.openxmlformats.org/officeDocument/2006/relationships/image" Target="../media/image37.emf"/><Relationship Id="rId23" Type="http://schemas.openxmlformats.org/officeDocument/2006/relationships/image" Target="../media/image46.emf"/><Relationship Id="rId10" Type="http://schemas.openxmlformats.org/officeDocument/2006/relationships/tags" Target="../tags/tag166.xml"/><Relationship Id="rId19" Type="http://schemas.openxmlformats.org/officeDocument/2006/relationships/image" Target="../media/image15.emf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image" Target="../media/image15.emf"/><Relationship Id="rId18" Type="http://schemas.openxmlformats.org/officeDocument/2006/relationships/image" Target="../media/image26.emf"/><Relationship Id="rId3" Type="http://schemas.openxmlformats.org/officeDocument/2006/relationships/tags" Target="../tags/tag172.xml"/><Relationship Id="rId21" Type="http://schemas.openxmlformats.org/officeDocument/2006/relationships/image" Target="../media/image46.emf"/><Relationship Id="rId7" Type="http://schemas.openxmlformats.org/officeDocument/2006/relationships/tags" Target="../tags/tag176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4.emf"/><Relationship Id="rId2" Type="http://schemas.openxmlformats.org/officeDocument/2006/relationships/tags" Target="../tags/tag171.xml"/><Relationship Id="rId16" Type="http://schemas.openxmlformats.org/officeDocument/2006/relationships/image" Target="../media/image22.emf"/><Relationship Id="rId20" Type="http://schemas.openxmlformats.org/officeDocument/2006/relationships/image" Target="../media/image45.emf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4.xml"/><Relationship Id="rId15" Type="http://schemas.openxmlformats.org/officeDocument/2006/relationships/image" Target="../media/image21.emf"/><Relationship Id="rId10" Type="http://schemas.openxmlformats.org/officeDocument/2006/relationships/tags" Target="../tags/tag179.xml"/><Relationship Id="rId19" Type="http://schemas.openxmlformats.org/officeDocument/2006/relationships/image" Target="../media/image44.emf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image" Target="../media/image16.emf"/><Relationship Id="rId22" Type="http://schemas.openxmlformats.org/officeDocument/2006/relationships/image" Target="../media/image47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15.emf"/><Relationship Id="rId18" Type="http://schemas.openxmlformats.org/officeDocument/2006/relationships/image" Target="../media/image26.emf"/><Relationship Id="rId3" Type="http://schemas.openxmlformats.org/officeDocument/2006/relationships/tags" Target="../tags/tag182.xml"/><Relationship Id="rId21" Type="http://schemas.openxmlformats.org/officeDocument/2006/relationships/image" Target="../media/image46.emf"/><Relationship Id="rId7" Type="http://schemas.openxmlformats.org/officeDocument/2006/relationships/tags" Target="../tags/tag186.xml"/><Relationship Id="rId12" Type="http://schemas.openxmlformats.org/officeDocument/2006/relationships/image" Target="../media/image66.png"/><Relationship Id="rId17" Type="http://schemas.openxmlformats.org/officeDocument/2006/relationships/image" Target="../media/image24.emf"/><Relationship Id="rId2" Type="http://schemas.openxmlformats.org/officeDocument/2006/relationships/tags" Target="../tags/tag181.xml"/><Relationship Id="rId16" Type="http://schemas.openxmlformats.org/officeDocument/2006/relationships/image" Target="../media/image22.emf"/><Relationship Id="rId20" Type="http://schemas.openxmlformats.org/officeDocument/2006/relationships/image" Target="../media/image45.emf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15" Type="http://schemas.openxmlformats.org/officeDocument/2006/relationships/image" Target="../media/image21.emf"/><Relationship Id="rId10" Type="http://schemas.openxmlformats.org/officeDocument/2006/relationships/tags" Target="../tags/tag189.xml"/><Relationship Id="rId19" Type="http://schemas.openxmlformats.org/officeDocument/2006/relationships/image" Target="../media/image44.emf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16.emf"/><Relationship Id="rId22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8.emf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77.emf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image" Target="../media/image15.emf"/><Relationship Id="rId18" Type="http://schemas.openxmlformats.org/officeDocument/2006/relationships/image" Target="../media/image26.emf"/><Relationship Id="rId3" Type="http://schemas.openxmlformats.org/officeDocument/2006/relationships/tags" Target="../tags/tag194.xml"/><Relationship Id="rId21" Type="http://schemas.openxmlformats.org/officeDocument/2006/relationships/image" Target="../media/image46.emf"/><Relationship Id="rId7" Type="http://schemas.openxmlformats.org/officeDocument/2006/relationships/tags" Target="../tags/tag198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4.emf"/><Relationship Id="rId2" Type="http://schemas.openxmlformats.org/officeDocument/2006/relationships/tags" Target="../tags/tag193.xml"/><Relationship Id="rId16" Type="http://schemas.openxmlformats.org/officeDocument/2006/relationships/image" Target="../media/image22.emf"/><Relationship Id="rId20" Type="http://schemas.openxmlformats.org/officeDocument/2006/relationships/image" Target="../media/image45.emf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6.xml"/><Relationship Id="rId15" Type="http://schemas.openxmlformats.org/officeDocument/2006/relationships/image" Target="../media/image21.emf"/><Relationship Id="rId10" Type="http://schemas.openxmlformats.org/officeDocument/2006/relationships/tags" Target="../tags/tag201.xml"/><Relationship Id="rId19" Type="http://schemas.openxmlformats.org/officeDocument/2006/relationships/image" Target="../media/image44.emf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image" Target="../media/image16.emf"/><Relationship Id="rId22" Type="http://schemas.openxmlformats.org/officeDocument/2006/relationships/image" Target="../media/image47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3" TargetMode="External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帶有企業圖示的彩色燈泡">
            <a:extLst>
              <a:ext uri="{FF2B5EF4-FFF2-40B4-BE49-F238E27FC236}">
                <a16:creationId xmlns:a16="http://schemas.microsoft.com/office/drawing/2014/main" id="{9067A7F0-B908-907D-ED4D-4B698640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1" r="16203" b="1"/>
          <a:stretch/>
        </p:blipFill>
        <p:spPr>
          <a:xfrm>
            <a:off x="0" y="10"/>
            <a:ext cx="69311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152" y="762162"/>
            <a:ext cx="4915048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dirty="0">
                <a:ea typeface="Microsoft JhengHei" panose="020B0604030504040204" pitchFamily="34" charset="-120"/>
              </a:rPr>
            </a:br>
            <a:r>
              <a:rPr kumimoji="1" lang="en-US" altLang="zh-TW" sz="5800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097411" y="4628654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097411" y="5997442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40" y="119715"/>
            <a:ext cx="139446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D4B0-02E4-793E-FE4E-6D25E074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Venn Diagram about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D81A8-1330-181E-A7C0-BDBD5D45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Perceptron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23465-52F4-8C02-5785-16D0EA78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6062DAA-15CD-1143-3F86-850C9A639AA5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0E8DE8-BC77-39D3-B326-4D521653441E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A497F9B-909F-5877-03D4-71FBA2BD954C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5C8591E-829F-BA28-57A6-01D7955EB4C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91DABA6-784C-71CD-C14C-1AFAABA10DDC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5CB89A9-AAD0-7FDC-487D-54752B92B5F1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9650A09-DCED-5A20-898A-EF3F20097634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7AF518-5750-F44E-7150-BE0F358CD328}"/>
              </a:ext>
            </a:extLst>
          </p:cNvPr>
          <p:cNvSpPr txBox="1"/>
          <p:nvPr/>
        </p:nvSpPr>
        <p:spPr>
          <a:xfrm>
            <a:off x="1817370" y="543108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C5D7F7C-F180-ACBC-B59D-ED6618E362EF}"/>
              </a:ext>
            </a:extLst>
          </p:cNvPr>
          <p:cNvSpPr txBox="1"/>
          <p:nvPr/>
        </p:nvSpPr>
        <p:spPr>
          <a:xfrm>
            <a:off x="3581400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5" name="圖片 34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D38E1FDA-2D18-0D78-025D-708F7BDDCF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2437827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1B9EB05-2CFA-28E5-E404-E7BBBA90BE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628212"/>
            <a:ext cx="274320" cy="182880"/>
          </a:xfrm>
          <a:prstGeom prst="rect">
            <a:avLst/>
          </a:prstGeom>
        </p:spPr>
      </p:pic>
      <p:pic>
        <p:nvPicPr>
          <p:cNvPr id="41" name="圖片 40" descr="\documentclass{article}&#10;\usepackage{amsmath}&#10;\pagestyle{empty}&#10;\begin{document}&#10;&#10;$x_3$&#10;&#10;&#10;\end{document}" title="IguanaTex Bitmap Display">
            <a:extLst>
              <a:ext uri="{FF2B5EF4-FFF2-40B4-BE49-F238E27FC236}">
                <a16:creationId xmlns:a16="http://schemas.microsoft.com/office/drawing/2014/main" id="{0C0663AB-7268-6CB7-E316-73CF94C4E3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4808793"/>
            <a:ext cx="274320" cy="18288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0F7F532B-744A-397C-B01B-E304A56CF7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2733388"/>
            <a:ext cx="518160" cy="24384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8" name="圖片 10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004F4CE9-1C2E-F2FB-A9B9-EB28AC3E85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0" y="3474952"/>
            <a:ext cx="518160" cy="243840"/>
          </a:xfrm>
          <a:prstGeom prst="rect">
            <a:avLst/>
          </a:prstGeom>
        </p:spPr>
      </p:pic>
      <p:pic>
        <p:nvPicPr>
          <p:cNvPr id="106" name="圖片 105" descr="\documentclass{article}&#10;\usepackage{amsmath}&#10;\pagestyle{empty}&#10;\begin{document}&#10;&#10;$w_{3,1}$&#10;&#10;&#10;\end{document}" title="IguanaTex Bitmap Display">
            <a:extLst>
              <a:ext uri="{FF2B5EF4-FFF2-40B4-BE49-F238E27FC236}">
                <a16:creationId xmlns:a16="http://schemas.microsoft.com/office/drawing/2014/main" id="{F28887DD-F637-608B-912A-D9F97823533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70" y="4564953"/>
            <a:ext cx="527850" cy="248400"/>
          </a:xfrm>
          <a:prstGeom prst="rect">
            <a:avLst/>
          </a:prstGeom>
        </p:spPr>
      </p:pic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75DC0B7-586B-6271-D55D-6F1E7DC4076A}"/>
              </a:ext>
            </a:extLst>
          </p:cNvPr>
          <p:cNvGrpSpPr/>
          <p:nvPr/>
        </p:nvGrpSpPr>
        <p:grpSpPr>
          <a:xfrm>
            <a:off x="6431280" y="2243517"/>
            <a:ext cx="3032760" cy="3833894"/>
            <a:chOff x="6431280" y="2243517"/>
            <a:chExt cx="3032760" cy="3833894"/>
          </a:xfrm>
        </p:grpSpPr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3D0C5DAE-CC77-BC30-61F9-EA432DE46AB6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801CFD20-BE95-F106-1A99-A9E58E7E9C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DBBB1165-6199-18C6-C979-40CF01818A39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4833C5DD-F7FF-BCC0-41D8-BCFE4478F8D6}"/>
                </a:ext>
              </a:extLst>
            </p:cNvPr>
            <p:cNvCxnSpPr>
              <a:cxnSpLocks/>
              <a:stCxn id="59" idx="6"/>
              <a:endCxn id="77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0F8C3B1C-37BE-B371-7E1A-BEBA4DBCB441}"/>
                </a:ext>
              </a:extLst>
            </p:cNvPr>
            <p:cNvCxnSpPr>
              <a:cxnSpLocks/>
              <a:stCxn id="60" idx="6"/>
              <a:endCxn id="76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5604E387-1CCA-CEEA-40E9-19F0A98F68D9}"/>
                </a:ext>
              </a:extLst>
            </p:cNvPr>
            <p:cNvCxnSpPr>
              <a:cxnSpLocks/>
              <a:stCxn id="61" idx="6"/>
              <a:endCxn id="76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E3EB6677-3E5C-ACDF-C91C-9B2C0F8CA3BB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2BF88A2F-D4FB-3423-EB72-F6CB6FC638E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8" name="圖片 67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94DF9ACE-FC87-368E-55A6-FBFD6269CCC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69" name="圖片 68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9A34FA8B-CA6E-C5E9-16DD-B5093A57662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70" name="圖片 69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F94242E1-3EAF-B47B-8D0C-8B468523C77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71" name="圖片 70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4FE2DDD0-70C6-4599-78AA-68077A4810B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102" name="圖片 101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83611734-FC23-A872-E389-7CC0EBCA39D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104" name="圖片 103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6F1D8D21-F72A-58DA-17E2-70E1407FE78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34D9ACE9-B41D-AEA4-EF19-CCF46DB35A15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9A27AB5B-29E0-6A4C-6C0E-AFCA55D811CF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24954F41-4C33-7DAA-EB07-20C76103833C}"/>
                </a:ext>
              </a:extLst>
            </p:cNvPr>
            <p:cNvCxnSpPr>
              <a:cxnSpLocks/>
              <a:stCxn id="59" idx="6"/>
              <a:endCxn id="76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C61F5CF6-4DD7-2599-A078-AFD85B0A3076}"/>
                </a:ext>
              </a:extLst>
            </p:cNvPr>
            <p:cNvCxnSpPr>
              <a:cxnSpLocks/>
              <a:stCxn id="61" idx="6"/>
              <a:endCxn id="77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9B850B62-A772-240A-0314-174B5F24E2D1}"/>
                </a:ext>
              </a:extLst>
            </p:cNvPr>
            <p:cNvCxnSpPr>
              <a:cxnSpLocks/>
              <a:stCxn id="60" idx="6"/>
              <a:endCxn id="77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圖片 91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F3987116-7B02-64D8-653C-93AC345E37C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112" name="圖片 111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73C8FC3-980A-D12D-C727-C1DDF36DF8C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110" name="圖片 109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12B66D2C-EC23-DCAA-0B3A-FEE43047E5E8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4B5504-A325-83E5-2A03-2B739F0AD78F}"/>
              </a:ext>
            </a:extLst>
          </p:cNvPr>
          <p:cNvSpPr txBox="1"/>
          <p:nvPr/>
        </p:nvSpPr>
        <p:spPr>
          <a:xfrm>
            <a:off x="4738521" y="3405184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4D9403-8449-6408-3F0C-84BFD3476DF4}"/>
              </a:ext>
            </a:extLst>
          </p:cNvPr>
          <p:cNvSpPr txBox="1"/>
          <p:nvPr/>
        </p:nvSpPr>
        <p:spPr>
          <a:xfrm>
            <a:off x="9464040" y="3457149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4757109-B901-293C-2AAE-3E33D494D521}"/>
              </a:ext>
            </a:extLst>
          </p:cNvPr>
          <p:cNvSpPr/>
          <p:nvPr/>
        </p:nvSpPr>
        <p:spPr>
          <a:xfrm>
            <a:off x="4701540" y="3405184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95153900-3835-3A2C-4644-C40DE3801934}"/>
              </a:ext>
            </a:extLst>
          </p:cNvPr>
          <p:cNvSpPr/>
          <p:nvPr/>
        </p:nvSpPr>
        <p:spPr>
          <a:xfrm>
            <a:off x="9420225" y="3003503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5F90310-0FA9-8E10-3A21-E35CA4DEC48A}"/>
              </a:ext>
            </a:extLst>
          </p:cNvPr>
          <p:cNvSpPr txBox="1"/>
          <p:nvPr/>
        </p:nvSpPr>
        <p:spPr>
          <a:xfrm>
            <a:off x="653142" y="1511829"/>
            <a:ext cx="678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Before we talk about multi-layer perceptron (MLP,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3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Biological Neuron vs. Perceptron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E205D-0256-0C25-1FDC-89C1009E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1" y="2374458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23E11EB-7047-E43F-A4DF-3DBACDF35396}"/>
              </a:ext>
            </a:extLst>
          </p:cNvPr>
          <p:cNvGrpSpPr/>
          <p:nvPr/>
        </p:nvGrpSpPr>
        <p:grpSpPr>
          <a:xfrm>
            <a:off x="7146897" y="2275322"/>
            <a:ext cx="3032760" cy="3833894"/>
            <a:chOff x="6431280" y="2243517"/>
            <a:chExt cx="3032760" cy="383389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025EE9B-C27B-DD77-670E-877B60B3E42D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E3DBC29-070C-E97A-3698-533280FF1AE0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DD00834-5260-6919-23A4-BFE8095A101D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BC47EB0-8ED8-6F7F-9D3D-77B870A9C4FE}"/>
                </a:ext>
              </a:extLst>
            </p:cNvPr>
            <p:cNvCxnSpPr>
              <a:cxnSpLocks/>
              <a:stCxn id="6" idx="6"/>
              <a:endCxn id="21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89B2728-E3DD-402A-91A0-531C05B48D94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B468002A-6A18-A310-D182-D14278D2C3DE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9015F93-D90A-B325-F26E-0038080E5AA7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1B7FBF5-C596-05C1-5DF2-BA2D65935F2E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4" name="圖片 13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1F001061-DA22-3081-5F13-82268E5E98A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15" name="圖片 14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493573D4-43A3-B29D-CE79-290D074CC95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16" name="圖片 15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660EBBD9-6D7B-1B87-01C6-4187AFC8600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17" name="圖片 16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0CCBFF2A-4F9A-2C86-A8F3-A09B69961DA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18" name="圖片 17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F89D362A-A266-FD92-9735-D2EC4BC5BD8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19" name="圖片 18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A4B4AE8B-3616-846E-E9A7-B36CABCDB1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FE7277D8-0DF4-8617-42C8-8E437EAFA131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D3455E9-A05A-5125-53EB-D7E9C14D8565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AFE22869-63EC-575C-F52D-B068936F021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1F6D103-C820-FCB7-E207-879476415810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439B806-97FB-6B39-A221-FD062971CBA7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圖片 2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CAD6C7AB-FCA6-7E78-A76A-3073E63A705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26" name="圖片 25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4340791-BDA5-CD30-D330-C18FAFEAA30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27" name="圖片 26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0045A0C1-7178-B60D-3133-A70FB75D787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690149-F31C-688D-6DA0-8058826ED0CE}"/>
              </a:ext>
            </a:extLst>
          </p:cNvPr>
          <p:cNvSpPr txBox="1"/>
          <p:nvPr/>
        </p:nvSpPr>
        <p:spPr>
          <a:xfrm>
            <a:off x="10179657" y="3488954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右中括弧 28">
            <a:extLst>
              <a:ext uri="{FF2B5EF4-FFF2-40B4-BE49-F238E27FC236}">
                <a16:creationId xmlns:a16="http://schemas.microsoft.com/office/drawing/2014/main" id="{37A8BCCA-7257-A87A-5F1F-7E634B3EFF6E}"/>
              </a:ext>
            </a:extLst>
          </p:cNvPr>
          <p:cNvSpPr/>
          <p:nvPr/>
        </p:nvSpPr>
        <p:spPr>
          <a:xfrm>
            <a:off x="10135842" y="303530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1346AF-FE7E-8CB5-FF85-22951A56E0E3}"/>
              </a:ext>
            </a:extLst>
          </p:cNvPr>
          <p:cNvSpPr txBox="1"/>
          <p:nvPr/>
        </p:nvSpPr>
        <p:spPr>
          <a:xfrm>
            <a:off x="1430143" y="6109215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 </a:t>
            </a:r>
            <a:r>
              <a:rPr kumimoji="1" lang="en-US" altLang="zh-TW" dirty="0"/>
              <a:t>using a toy example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1EED5DA-49E6-8F6D-8C06-1D0FDC2BD83E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381F2F-B145-3DD2-97F4-64FC96B15830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B107E3-11F6-B7E5-972C-B9EEF0AB26F9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1AAABE-2887-EC0D-F46D-82124D1FDAB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B17F22-85BB-FF1B-1C41-5DCA331D0D9D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24511B-7B52-1731-C038-8DE5F845E5C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690FF4-7624-FB59-1AA9-75A0A7EA67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49E16E-483E-D14D-71D6-520DEDE7EDAD}"/>
              </a:ext>
            </a:extLst>
          </p:cNvPr>
          <p:cNvSpPr txBox="1"/>
          <p:nvPr/>
        </p:nvSpPr>
        <p:spPr>
          <a:xfrm>
            <a:off x="1817370" y="543108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FD8305-354A-72C5-9D1C-68747185ED89}"/>
              </a:ext>
            </a:extLst>
          </p:cNvPr>
          <p:cNvSpPr txBox="1"/>
          <p:nvPr/>
        </p:nvSpPr>
        <p:spPr>
          <a:xfrm>
            <a:off x="3581400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B884C397-235C-00E9-E50E-66374FF05E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2437827"/>
            <a:ext cx="274320" cy="182880"/>
          </a:xfrm>
          <a:prstGeom prst="rect">
            <a:avLst/>
          </a:prstGeom>
        </p:spPr>
      </p:pic>
      <p:pic>
        <p:nvPicPr>
          <p:cNvPr id="15" name="圖片 14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11DB30A1-5E0A-24DE-756E-23F3AC704C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628212"/>
            <a:ext cx="274320" cy="182880"/>
          </a:xfrm>
          <a:prstGeom prst="rect">
            <a:avLst/>
          </a:prstGeom>
        </p:spPr>
      </p:pic>
      <p:pic>
        <p:nvPicPr>
          <p:cNvPr id="16" name="圖片 15" descr="\documentclass{article}&#10;\usepackage{amsmath}&#10;\pagestyle{empty}&#10;\begin{document}&#10;&#10;$x_3$&#10;&#10;&#10;\end{document}" title="IguanaTex Bitmap Display">
            <a:extLst>
              <a:ext uri="{FF2B5EF4-FFF2-40B4-BE49-F238E27FC236}">
                <a16:creationId xmlns:a16="http://schemas.microsoft.com/office/drawing/2014/main" id="{346B5111-F847-328B-49FA-CA193A1A9C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4808793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4F59451A-C6D8-C343-5E6D-12CC8651CF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2733388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AB94F29D-016C-A302-092A-9E443B1144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0" y="3474952"/>
            <a:ext cx="518160" cy="24384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w_{3,1}$&#10;&#10;&#10;\end{document}" title="IguanaTex Bitmap Display">
            <a:extLst>
              <a:ext uri="{FF2B5EF4-FFF2-40B4-BE49-F238E27FC236}">
                <a16:creationId xmlns:a16="http://schemas.microsoft.com/office/drawing/2014/main" id="{E965D6A3-79D2-E734-45DB-CC3145EE1CD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70" y="4564953"/>
            <a:ext cx="527850" cy="248400"/>
          </a:xfrm>
          <a:prstGeom prst="rect">
            <a:avLst/>
          </a:prstGeom>
        </p:spPr>
      </p:pic>
      <p:pic>
        <p:nvPicPr>
          <p:cNvPr id="43" name="圖片 42" descr="\documentclass{article}&#10;\usepackage{amsmath}&#10;\pagestyle{empty}&#10;\begin{document}&#10;&#10;$$&#10;\begin{bmatrix} &#10;x_1 &amp; x_2 &amp; x_3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B116BED3-4069-0C6B-DBD6-D55EC2E2007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516630"/>
            <a:ext cx="1816100" cy="39624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$&#10;\times&#10;\begin{bmatrix} &#10;w_{1,1} \\&#10;w_{2,1} \\&#10;w_{3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791EC96E-0977-D16E-4CBD-0C99F2AD3B1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02" y="3126150"/>
            <a:ext cx="1177200" cy="1177200"/>
          </a:xfrm>
          <a:prstGeom prst="rect">
            <a:avLst/>
          </a:prstGeom>
        </p:spPr>
      </p:pic>
      <p:pic>
        <p:nvPicPr>
          <p:cNvPr id="49" name="圖片 48" descr="\documentclass{article}&#10;\usepackage{amsmath}&#10;\pagestyle{empty}&#10;\begin{document}&#10;&#10;$$&#10;\mathbf{R}^{1\times 3}&#10;$$&#10;&#10;\end{document}" title="IguanaTex Bitmap Display">
            <a:extLst>
              <a:ext uri="{FF2B5EF4-FFF2-40B4-BE49-F238E27FC236}">
                <a16:creationId xmlns:a16="http://schemas.microsoft.com/office/drawing/2014/main" id="{37FBB2FF-8FB1-D15B-F6CC-A321DD7305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28" y="4614483"/>
            <a:ext cx="558800" cy="2286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&#10;\mathbf{R}^{3\times 1}&#10;$$&#10;&#10;\end{document}" title="IguanaTex Bitmap Display">
            <a:extLst>
              <a:ext uri="{FF2B5EF4-FFF2-40B4-BE49-F238E27FC236}">
                <a16:creationId xmlns:a16="http://schemas.microsoft.com/office/drawing/2014/main" id="{173C38DC-E299-E9D9-0F9A-B1D79411535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880" y="4614483"/>
            <a:ext cx="558800" cy="228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CAF4EA67-1A0B-8069-73F3-2ACF2FFE98C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54" y="3596872"/>
            <a:ext cx="915600" cy="261600"/>
          </a:xfrm>
          <a:prstGeom prst="rect">
            <a:avLst/>
          </a:prstGeom>
        </p:spPr>
      </p:pic>
      <p:pic>
        <p:nvPicPr>
          <p:cNvPr id="28" name="圖片 27" descr="\documentclass{article}&#10;\usepackage{amsmath}&#10;\pagestyle{empty}&#10;\begin{document}&#10;&#10;$$&#10;\mathbf{R}^1&#10;$$&#10;&#10;\end{document}" title="IguanaTex Bitmap Display">
            <a:extLst>
              <a:ext uri="{FF2B5EF4-FFF2-40B4-BE49-F238E27FC236}">
                <a16:creationId xmlns:a16="http://schemas.microsoft.com/office/drawing/2014/main" id="{12007FE8-0EBB-6491-E23F-90DDD908162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32" y="4614483"/>
            <a:ext cx="304800" cy="2286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415C38-C0D8-4767-D8C4-FC12F75E0EEB}"/>
              </a:ext>
            </a:extLst>
          </p:cNvPr>
          <p:cNvSpPr txBox="1"/>
          <p:nvPr/>
        </p:nvSpPr>
        <p:spPr>
          <a:xfrm>
            <a:off x="4099497" y="4128061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1582ED13-25D9-816E-A861-7F52D7B150C9}"/>
              </a:ext>
            </a:extLst>
          </p:cNvPr>
          <p:cNvSpPr/>
          <p:nvPr/>
        </p:nvSpPr>
        <p:spPr>
          <a:xfrm>
            <a:off x="4542394" y="3360807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7A2AC8A-7230-3508-354A-DDDB8AB5A73D}"/>
              </a:ext>
            </a:extLst>
          </p:cNvPr>
          <p:cNvSpPr/>
          <p:nvPr/>
        </p:nvSpPr>
        <p:spPr>
          <a:xfrm>
            <a:off x="9153343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B6B4B42-3402-7219-18DB-8D3F58A4EAB1}"/>
              </a:ext>
            </a:extLst>
          </p:cNvPr>
          <p:cNvSpPr/>
          <p:nvPr/>
        </p:nvSpPr>
        <p:spPr>
          <a:xfrm>
            <a:off x="8078588" y="454791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9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</a:t>
            </a:r>
            <a:r>
              <a:rPr kumimoji="1" lang="en-US" altLang="zh-TW" dirty="0"/>
              <a:t> using a toy example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4F61D40-2B20-A9B1-1F2A-0BD170408BB0}"/>
              </a:ext>
            </a:extLst>
          </p:cNvPr>
          <p:cNvGrpSpPr/>
          <p:nvPr/>
        </p:nvGrpSpPr>
        <p:grpSpPr>
          <a:xfrm>
            <a:off x="1687830" y="2277807"/>
            <a:ext cx="3032760" cy="3833894"/>
            <a:chOff x="6431280" y="2243517"/>
            <a:chExt cx="3032760" cy="3833894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B3686D1-1B57-D2B8-BFB8-9D412AC73651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DCDA4569-0DC6-8CD7-5735-66E0D1A9FC65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5DF470A0-006C-593E-DF2F-618E41D80BE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550A0C6D-2899-7AC5-9FC2-6361534FDF85}"/>
                </a:ext>
              </a:extLst>
            </p:cNvPr>
            <p:cNvCxnSpPr>
              <a:cxnSpLocks/>
              <a:stCxn id="28" idx="6"/>
              <a:endCxn id="43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8A3BD709-7DEE-B493-3B95-A8C6B5843655}"/>
                </a:ext>
              </a:extLst>
            </p:cNvPr>
            <p:cNvCxnSpPr>
              <a:cxnSpLocks/>
              <a:stCxn id="29" idx="6"/>
              <a:endCxn id="42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19C7FF5-36EB-7CB3-1F22-3F7FBB2BCBC2}"/>
                </a:ext>
              </a:extLst>
            </p:cNvPr>
            <p:cNvCxnSpPr>
              <a:cxnSpLocks/>
              <a:stCxn id="30" idx="6"/>
              <a:endCxn id="42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FBC1FE0-6711-C9EE-6A8D-D6DABB7CF861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4481C1D-9186-9C47-1CDF-F5B2839610BB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6" name="圖片 35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57A3B4F0-615B-0E40-C47D-4735E812133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37" name="圖片 36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117F128C-AAA5-53F1-F7CD-4DFA8A4EA86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38" name="圖片 37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21A6B040-0431-11B3-ECC4-EB9203F1028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39" name="圖片 3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E670B816-BA00-0B0A-304F-5B57B7346C8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40" name="圖片 3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D3223121-40AD-F864-8AD1-D55C45E1A6D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70B797B6-7E51-D75A-515B-5E2D954E2CB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98EA0B3-5F39-691D-03C2-8F836D8A31C6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F3558301-B002-76B8-0B04-E958833D449D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9B2F132C-DFE1-CFBD-1078-B9CD9189BE88}"/>
                </a:ext>
              </a:extLst>
            </p:cNvPr>
            <p:cNvCxnSpPr>
              <a:cxnSpLocks/>
              <a:stCxn id="28" idx="6"/>
              <a:endCxn id="42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BCBFAB92-6DCB-50E7-01D4-F942CB3EC108}"/>
                </a:ext>
              </a:extLst>
            </p:cNvPr>
            <p:cNvCxnSpPr>
              <a:cxnSpLocks/>
              <a:stCxn id="30" idx="6"/>
              <a:endCxn id="43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D8EB7B3-7367-7F0F-A0AA-F836EFA37041}"/>
                </a:ext>
              </a:extLst>
            </p:cNvPr>
            <p:cNvCxnSpPr>
              <a:cxnSpLocks/>
              <a:stCxn id="29" idx="6"/>
              <a:endCxn id="43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719C8DAE-BB15-A1BF-72DF-4C4834B5B18D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57D6556-BFE7-AB43-490F-1148FB7092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49" name="圖片 48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440F4453-C099-B6E2-8A93-B40D38B9D98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pic>
        <p:nvPicPr>
          <p:cNvPr id="58" name="圖片 57" descr="\documentclass{article}&#10;\usepackage{amsmath}&#10;\pagestyle{empty}&#10;\begin{document}&#10;&#10;$$&#10;\begin{bmatrix} &#10;x_1 &amp; x_2 &amp; x_3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E389C14C-4B81-8331-E47A-1BF07A8517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516630"/>
            <a:ext cx="1816100" cy="396240"/>
          </a:xfrm>
          <a:prstGeom prst="rect">
            <a:avLst/>
          </a:prstGeom>
        </p:spPr>
      </p:pic>
      <p:pic>
        <p:nvPicPr>
          <p:cNvPr id="63" name="圖片 62" descr="\documentclass{article}&#10;\usepackage{amsmath}&#10;\pagestyle{empty}&#10;\begin{document}&#10;&#10;$$&#10;\times&#10;\begin{bmatrix} &#10;w_{1,1} &amp; w_{1,2} \\&#10;w_{2,1} &amp; w_{2,2} \\&#10;w_{3,1} &amp; w_{3,2} \\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22F831C9-8B55-D19B-A110-1264EC879D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02" y="3126150"/>
            <a:ext cx="2092800" cy="1177200"/>
          </a:xfrm>
          <a:prstGeom prst="rect">
            <a:avLst/>
          </a:prstGeom>
        </p:spPr>
      </p:pic>
      <p:pic>
        <p:nvPicPr>
          <p:cNvPr id="60" name="圖片 59" descr="\documentclass{article}&#10;\usepackage{amsmath}&#10;\pagestyle{empty}&#10;\begin{document}&#10;&#10;$$&#10;\mathbf{R}^{1\times 3}&#10;$$&#10;&#10;\end{document}" title="IguanaTex Bitmap Display">
            <a:extLst>
              <a:ext uri="{FF2B5EF4-FFF2-40B4-BE49-F238E27FC236}">
                <a16:creationId xmlns:a16="http://schemas.microsoft.com/office/drawing/2014/main" id="{7D5C9824-3025-0002-1C44-45E5651A49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28" y="4614483"/>
            <a:ext cx="558800" cy="228600"/>
          </a:xfrm>
          <a:prstGeom prst="rect">
            <a:avLst/>
          </a:prstGeom>
        </p:spPr>
      </p:pic>
      <p:pic>
        <p:nvPicPr>
          <p:cNvPr id="65" name="圖片 64" descr="\documentclass{article}&#10;\usepackage{amsmath}&#10;\pagestyle{empty}&#10;\begin{document}&#10;&#10;$$&#10;\mathbf{R}^{3\times 2}&#10;$$&#10;&#10;\end{document}" title="IguanaTex Bitmap Display">
            <a:extLst>
              <a:ext uri="{FF2B5EF4-FFF2-40B4-BE49-F238E27FC236}">
                <a16:creationId xmlns:a16="http://schemas.microsoft.com/office/drawing/2014/main" id="{FF59A8B2-9CD3-31DC-AC7F-0C3A68B4B7F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02" y="4612624"/>
            <a:ext cx="558800" cy="228600"/>
          </a:xfrm>
          <a:prstGeom prst="rect">
            <a:avLst/>
          </a:prstGeom>
        </p:spPr>
      </p:pic>
      <p:pic>
        <p:nvPicPr>
          <p:cNvPr id="3" name="圖片 2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4621A253-F371-ADF5-606B-9966C9CDF2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91" y="3583782"/>
            <a:ext cx="915600" cy="261600"/>
          </a:xfrm>
          <a:prstGeom prst="rect">
            <a:avLst/>
          </a:prstGeom>
        </p:spPr>
      </p:pic>
      <p:pic>
        <p:nvPicPr>
          <p:cNvPr id="7" name="圖片 6" descr="\documentclass{article}&#10;\usepackage{amsmath}&#10;\pagestyle{empty}&#10;\begin{document}&#10;&#10;$$&#10;\mathbf{R}^2&#10;$$&#10;&#10;\end{document}" title="IguanaTex Bitmap Display">
            <a:extLst>
              <a:ext uri="{FF2B5EF4-FFF2-40B4-BE49-F238E27FC236}">
                <a16:creationId xmlns:a16="http://schemas.microsoft.com/office/drawing/2014/main" id="{803A59AC-170B-6EA3-F793-3C1602DABC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25" y="4612624"/>
            <a:ext cx="304800" cy="228600"/>
          </a:xfrm>
          <a:prstGeom prst="rect">
            <a:avLst/>
          </a:prstGeom>
        </p:spPr>
      </p:pic>
      <p:sp>
        <p:nvSpPr>
          <p:cNvPr id="8" name="右中括弧 7">
            <a:extLst>
              <a:ext uri="{FF2B5EF4-FFF2-40B4-BE49-F238E27FC236}">
                <a16:creationId xmlns:a16="http://schemas.microsoft.com/office/drawing/2014/main" id="{888AEB11-BC06-24F5-90AF-E8DB865E6694}"/>
              </a:ext>
            </a:extLst>
          </p:cNvPr>
          <p:cNvSpPr/>
          <p:nvPr/>
        </p:nvSpPr>
        <p:spPr>
          <a:xfrm>
            <a:off x="4611569" y="301434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8C8491-879B-9DFD-B9F6-B36C2FC9214E}"/>
              </a:ext>
            </a:extLst>
          </p:cNvPr>
          <p:cNvSpPr txBox="1"/>
          <p:nvPr/>
        </p:nvSpPr>
        <p:spPr>
          <a:xfrm>
            <a:off x="4187190" y="4611625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0CE889A-6D97-1D87-0F0F-9C64094239A6}"/>
              </a:ext>
            </a:extLst>
          </p:cNvPr>
          <p:cNvSpPr/>
          <p:nvPr/>
        </p:nvSpPr>
        <p:spPr>
          <a:xfrm>
            <a:off x="10043736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061D2F2-5E37-04A9-2CBA-E0F26B2F04CC}"/>
              </a:ext>
            </a:extLst>
          </p:cNvPr>
          <p:cNvSpPr/>
          <p:nvPr/>
        </p:nvSpPr>
        <p:spPr>
          <a:xfrm>
            <a:off x="8623952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toy example for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3138"/>
              </p:ext>
            </p:extLst>
          </p:nvPr>
        </p:nvGraphicFramePr>
        <p:xfrm>
          <a:off x="1132514" y="2607132"/>
          <a:ext cx="515922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Output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E7DD22-1697-198B-E776-3F7E952603B5}"/>
              </a:ext>
            </a:extLst>
          </p:cNvPr>
          <p:cNvSpPr txBox="1"/>
          <p:nvPr/>
        </p:nvSpPr>
        <p:spPr>
          <a:xfrm>
            <a:off x="5721292" y="5808623"/>
            <a:ext cx="23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 just draw a line to classify two groups!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1F17DF-58D4-389C-B8F6-F59F692E2054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片 2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CC5B27C-4A3E-A0C2-5E98-C6346A04A6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26" name="圖片 25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F3C84D75-A4C3-6FF5-E559-DC089DC4E5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 toy example for classification with </a:t>
            </a:r>
            <a:r>
              <a:rPr kumimoji="1" lang="en" altLang="zh-TW" dirty="0"/>
              <a:t>Perceptron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E7DD22-1697-198B-E776-3F7E952603B5}"/>
              </a:ext>
            </a:extLst>
          </p:cNvPr>
          <p:cNvSpPr txBox="1"/>
          <p:nvPr/>
        </p:nvSpPr>
        <p:spPr>
          <a:xfrm>
            <a:off x="5721292" y="5808623"/>
            <a:ext cx="23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 just draw a line to classify two groups!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9BB3116-C585-3AB2-61BD-CF052417BAA2}"/>
              </a:ext>
            </a:extLst>
          </p:cNvPr>
          <p:cNvSpPr/>
          <p:nvPr/>
        </p:nvSpPr>
        <p:spPr>
          <a:xfrm>
            <a:off x="1960507" y="19577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022CFD-AA99-EB9C-31AC-4820A2573646}"/>
              </a:ext>
            </a:extLst>
          </p:cNvPr>
          <p:cNvSpPr/>
          <p:nvPr/>
        </p:nvSpPr>
        <p:spPr>
          <a:xfrm>
            <a:off x="1949077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6D4316-2FBF-A9F6-633A-FFE20600036F}"/>
              </a:ext>
            </a:extLst>
          </p:cNvPr>
          <p:cNvSpPr/>
          <p:nvPr/>
        </p:nvSpPr>
        <p:spPr>
          <a:xfrm>
            <a:off x="3713107" y="25492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62B757-DEB4-E702-CA7B-EDAB55D1E0DC}"/>
              </a:ext>
            </a:extLst>
          </p:cNvPr>
          <p:cNvCxnSpPr>
            <a:stCxn id="3" idx="6"/>
            <a:endCxn id="13" idx="2"/>
          </p:cNvCxnSpPr>
          <p:nvPr/>
        </p:nvCxnSpPr>
        <p:spPr>
          <a:xfrm>
            <a:off x="2532007" y="2243517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3452154-D640-A4EE-C108-A132B76BE1C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2520577" y="2834993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089A8F21-C5A9-3C19-EB46-4633CF7C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97" y="2152077"/>
            <a:ext cx="274320" cy="18288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6270B5AA-7DE0-3D29-5381-D492616E51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67" y="3342462"/>
            <a:ext cx="274320" cy="18288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2C8BEF9D-524B-054C-ED9C-30F27377C67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97" y="2213037"/>
            <a:ext cx="518160" cy="243840"/>
          </a:xfrm>
          <a:prstGeom prst="rect">
            <a:avLst/>
          </a:prstGeom>
        </p:spPr>
      </p:pic>
      <p:pic>
        <p:nvPicPr>
          <p:cNvPr id="32" name="圖片 3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93613B5D-2BC3-6D36-366B-71D897C38B5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97" y="3322320"/>
            <a:ext cx="518160" cy="243840"/>
          </a:xfrm>
          <a:prstGeom prst="rect">
            <a:avLst/>
          </a:prstGeom>
        </p:spPr>
      </p:pic>
      <p:pic>
        <p:nvPicPr>
          <p:cNvPr id="41" name="圖片 40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6FC483C9-4EC4-5D7A-7049-7497D7E5C9D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82" y="4866601"/>
            <a:ext cx="1155700" cy="39624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&#10;\times&#10;\begin{bmatrix} &#10;w_{1,1} \\&#10;w_{2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15F5816E-784E-E19B-24FF-5962F2EC4CC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86" y="4672321"/>
            <a:ext cx="1111800" cy="7848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345B39-1726-D568-F709-D4B0922E4D6C}"/>
              </a:ext>
            </a:extLst>
          </p:cNvPr>
          <p:cNvSpPr txBox="1"/>
          <p:nvPr/>
        </p:nvSpPr>
        <p:spPr>
          <a:xfrm>
            <a:off x="3027142" y="2549243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524387-58FE-FF7C-EF79-43AF5C2FCE13}"/>
              </a:ext>
            </a:extLst>
          </p:cNvPr>
          <p:cNvSpPr txBox="1"/>
          <p:nvPr/>
        </p:nvSpPr>
        <p:spPr>
          <a:xfrm>
            <a:off x="3027142" y="3540575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1928E0-8A34-F5C0-E76A-F81784819300}"/>
              </a:ext>
            </a:extLst>
          </p:cNvPr>
          <p:cNvSpPr txBox="1"/>
          <p:nvPr/>
        </p:nvSpPr>
        <p:spPr>
          <a:xfrm>
            <a:off x="9746025" y="5016665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ABA0A-BF3D-6874-8B28-E0D08D39692B}"/>
              </a:ext>
            </a:extLst>
          </p:cNvPr>
          <p:cNvSpPr txBox="1"/>
          <p:nvPr/>
        </p:nvSpPr>
        <p:spPr>
          <a:xfrm>
            <a:off x="7692032" y="3037161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4" name="圖片 53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BAB4B6C9-8E33-988D-E4D6-F7DDE53A90B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70" y="4933921"/>
            <a:ext cx="915600" cy="2616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FC4634-9D77-1DD1-B46F-EDC1B6F3E7AC}"/>
              </a:ext>
            </a:extLst>
          </p:cNvPr>
          <p:cNvSpPr txBox="1"/>
          <p:nvPr/>
        </p:nvSpPr>
        <p:spPr>
          <a:xfrm>
            <a:off x="4084882" y="4564589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6" name="圖片 55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6EFFD333-390E-A8C6-9E6B-2686A707B24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57" name="圖片 56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C657D531-6835-C7D4-7C7C-762B4577211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B4A6FD2C-052C-0329-85F3-94ED95C753FA}"/>
              </a:ext>
            </a:extLst>
          </p:cNvPr>
          <p:cNvSpPr txBox="1"/>
          <p:nvPr/>
        </p:nvSpPr>
        <p:spPr>
          <a:xfrm>
            <a:off x="6933500" y="5083534"/>
            <a:ext cx="6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35" name="圖片 34" descr="\documentclass{article}&#10;\usepackage{amsmath}&#10;\pagestyle{empty}&#10;\begin{document}&#10;&#10;$w_{1,1}x_1 + w_{2,1}x_2 +b = 0$&#10;&#10;&#10;\end{document}" title="IguanaTex Bitmap Display">
            <a:extLst>
              <a:ext uri="{FF2B5EF4-FFF2-40B4-BE49-F238E27FC236}">
                <a16:creationId xmlns:a16="http://schemas.microsoft.com/office/drawing/2014/main" id="{465EA035-995B-3D13-C262-51A8A6D4561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0" y="3718069"/>
            <a:ext cx="25956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/>
      <p:bldP spid="53" grpId="0"/>
      <p:bldP spid="55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FE6BD-C4AA-2180-72FB-AF6D304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8FB0D-B59A-5B62-EBC2-A1CBD5D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01D0537-7BC9-BAE3-0AD8-31F8BD919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79869"/>
              </p:ext>
            </p:extLst>
          </p:nvPr>
        </p:nvGraphicFramePr>
        <p:xfrm>
          <a:off x="8354095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4407007-5913-720A-09ED-578B74AB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66543"/>
              </p:ext>
            </p:extLst>
          </p:nvPr>
        </p:nvGraphicFramePr>
        <p:xfrm>
          <a:off x="4487290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0FFA54F-A713-6425-3F1D-906BEAFD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35476"/>
              </p:ext>
            </p:extLst>
          </p:nvPr>
        </p:nvGraphicFramePr>
        <p:xfrm>
          <a:off x="653143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6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15395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/>
          <p:nvPr/>
        </p:nvCxnSpPr>
        <p:spPr>
          <a:xfrm>
            <a:off x="6803472" y="4395831"/>
            <a:ext cx="3809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pic>
        <p:nvPicPr>
          <p:cNvPr id="33" name="圖片 32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74EA89AF-5FE4-4D05-A305-0E79DD2F2DA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34" name="圖片 33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61D6F742-13E8-55CF-0BF8-85ED2EE195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6887361" y="2533475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57DB27C3-A1E7-069F-FB3D-1E62F5AFA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92919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15" name="圖片 14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7AE12867-4E7D-773A-3E2C-B3B6C3E064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E8BE7873-A243-53AA-A073-6802BBAC8C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2286000"/>
          </a:xfrm>
        </p:spPr>
        <p:txBody>
          <a:bodyPr/>
          <a:lstStyle/>
          <a:p>
            <a:r>
              <a:rPr lang="en-US" dirty="0"/>
              <a:t>Course Website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Slido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970BF2-D446-05C3-9B90-331044D6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2" r="-1" b="9741"/>
          <a:stretch/>
        </p:blipFill>
        <p:spPr>
          <a:xfrm>
            <a:off x="4143765" y="1906255"/>
            <a:ext cx="4135459" cy="3349139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113-2</a:t>
            </a:r>
          </a:p>
          <a:p>
            <a:r>
              <a:rPr lang="en-US" sz="3200" dirty="0"/>
              <a:t>Deep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4611294" y="53835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https://</a:t>
            </a:r>
            <a:r>
              <a:rPr kumimoji="1" lang="en" altLang="zh-TW" dirty="0" err="1">
                <a:hlinkClick r:id="rId3"/>
              </a:rPr>
              <a:t>github.com</a:t>
            </a:r>
            <a:r>
              <a:rPr kumimoji="1" lang="en" altLang="zh-TW" dirty="0">
                <a:hlinkClick r:id="rId3"/>
              </a:rPr>
              <a:t>/mcps5601/CGUDL_2025_Spring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F68DA0-B174-20AE-80A3-884BD232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55" y="1906255"/>
            <a:ext cx="3355206" cy="335520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DD3EA10-93FB-CF9F-F317-3A3FEFD825AC}"/>
              </a:ext>
            </a:extLst>
          </p:cNvPr>
          <p:cNvSpPr txBox="1"/>
          <p:nvPr/>
        </p:nvSpPr>
        <p:spPr>
          <a:xfrm>
            <a:off x="8364666" y="5383519"/>
            <a:ext cx="307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# 2875729</a:t>
            </a:r>
          </a:p>
          <a:p>
            <a:pPr algn="ctr"/>
            <a:r>
              <a:rPr kumimoji="1" lang="en" altLang="zh-TW" dirty="0"/>
              <a:t>(</a:t>
            </a:r>
            <a:r>
              <a:rPr kumimoji="1" lang="en" altLang="zh-TW" dirty="0">
                <a:hlinkClick r:id="rId5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8451907" y="3809767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F18FE6E7-B0DB-79AF-F6E4-6E6FBB97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92919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13" name="圖片 12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34CFB3B1-68AF-DCF5-4BD3-C9209E8CE4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14" name="圖片 13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4C236A4F-64B2-5E12-1B3B-A0582C00EA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93016-916B-7266-C545-63FB099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0E2B2-DFC5-9A86-FACB-E5BABC80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A10E11-13A8-6FBB-9189-D4D3EB0B037F}"/>
              </a:ext>
            </a:extLst>
          </p:cNvPr>
          <p:cNvSpPr/>
          <p:nvPr/>
        </p:nvSpPr>
        <p:spPr>
          <a:xfrm>
            <a:off x="2122170" y="28904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A62A1B-2A25-EF2A-7FBD-486E9802EFF3}"/>
              </a:ext>
            </a:extLst>
          </p:cNvPr>
          <p:cNvSpPr/>
          <p:nvPr/>
        </p:nvSpPr>
        <p:spPr>
          <a:xfrm>
            <a:off x="2122170" y="40827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8687F6-6873-8F59-7D1A-D2AD622BFBB0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693670" y="317615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7A62CD-2420-9E34-9A0A-5CCA991CB8F2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693670" y="317754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7F1359-536F-73D3-86C3-6DA3BE47F006}"/>
              </a:ext>
            </a:extLst>
          </p:cNvPr>
          <p:cNvSpPr txBox="1"/>
          <p:nvPr/>
        </p:nvSpPr>
        <p:spPr>
          <a:xfrm>
            <a:off x="1836420" y="546537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CAB626-414F-E7EE-F875-D37266620B84}"/>
              </a:ext>
            </a:extLst>
          </p:cNvPr>
          <p:cNvSpPr txBox="1"/>
          <p:nvPr/>
        </p:nvSpPr>
        <p:spPr>
          <a:xfrm>
            <a:off x="3600450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167DE528-CA79-E069-F46D-8DFC624A38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3104058"/>
            <a:ext cx="274320" cy="182880"/>
          </a:xfrm>
          <a:prstGeom prst="rect">
            <a:avLst/>
          </a:prstGeom>
        </p:spPr>
      </p:pic>
      <p:pic>
        <p:nvPicPr>
          <p:cNvPr id="15" name="圖片 14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BEBDD396-1234-0610-A0FF-F3A9F1706F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4284714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BB5CB741-94E8-4431-73E1-A68DA49189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0" y="290857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33C1E273-5546-778B-B422-1959DD6DFB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10" y="3857190"/>
            <a:ext cx="527850" cy="248400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189FF0F0-9BB1-918C-A12C-FE597A5E39C2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440A2-DB6F-BBFA-C08E-5CE1A4401AB5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F1DEC6D-5717-5C4C-E27B-2C41A18E92E7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693670" y="317615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0C89EC8-717A-5E6A-ED56-2A12AAD73DD0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 flipV="1">
            <a:off x="2693670" y="436302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65FDF6D7-198B-B44A-0B13-23A50A72C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4439626"/>
            <a:ext cx="518160" cy="243840"/>
          </a:xfrm>
          <a:prstGeom prst="rect">
            <a:avLst/>
          </a:prstGeom>
        </p:spPr>
      </p:pic>
      <p:pic>
        <p:nvPicPr>
          <p:cNvPr id="27" name="圖片 26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79EC8118-9CF2-7414-262F-0E9E2A8A2C0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3484634"/>
            <a:ext cx="518160" cy="243840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554E3A7F-A265-31D0-A079-6288BE6FE376}"/>
              </a:ext>
            </a:extLst>
          </p:cNvPr>
          <p:cNvSpPr/>
          <p:nvPr/>
        </p:nvSpPr>
        <p:spPr>
          <a:xfrm>
            <a:off x="4946904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AD3659-46FF-F8B0-455C-44FF123E0E17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4442460" y="317754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BD5C9E-2DA4-FC4D-4B57-65655EC2F9F7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 flipV="1">
            <a:off x="4431030" y="374904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B1886CB-E15E-5716-A11A-F11B0AB5D6E3}"/>
              </a:ext>
            </a:extLst>
          </p:cNvPr>
          <p:cNvSpPr txBox="1"/>
          <p:nvPr/>
        </p:nvSpPr>
        <p:spPr>
          <a:xfrm>
            <a:off x="4669155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2" name="圖片 4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D72D443E-3997-6E15-9F01-4FAF16A7D93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02" y="3061676"/>
            <a:ext cx="518160" cy="36576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FF14850E-CF24-714D-3878-DB3A7F3A27D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0" y="4197974"/>
            <a:ext cx="518160" cy="36576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396C6B92-288D-2D63-88B0-30043E3D8931}"/>
              </a:ext>
            </a:extLst>
          </p:cNvPr>
          <p:cNvSpPr/>
          <p:nvPr/>
        </p:nvSpPr>
        <p:spPr>
          <a:xfrm>
            <a:off x="3870960" y="2498908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6A052F-F926-71C9-6E75-64012D28D6F6}"/>
              </a:ext>
            </a:extLst>
          </p:cNvPr>
          <p:cNvSpPr txBox="1"/>
          <p:nvPr/>
        </p:nvSpPr>
        <p:spPr>
          <a:xfrm>
            <a:off x="3835146" y="2001673"/>
            <a:ext cx="305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0B17345-5A52-328B-9C47-6D44550B509F}"/>
              </a:ext>
            </a:extLst>
          </p:cNvPr>
          <p:cNvCxnSpPr/>
          <p:nvPr/>
        </p:nvCxnSpPr>
        <p:spPr>
          <a:xfrm>
            <a:off x="3922450" y="327053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0BB479-84B8-A0CD-8962-ED489B49C055}"/>
              </a:ext>
            </a:extLst>
          </p:cNvPr>
          <p:cNvCxnSpPr>
            <a:cxnSpLocks/>
          </p:cNvCxnSpPr>
          <p:nvPr/>
        </p:nvCxnSpPr>
        <p:spPr>
          <a:xfrm flipV="1">
            <a:off x="4182618" y="304193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693AF79-F081-21EA-674A-A518C255B003}"/>
              </a:ext>
            </a:extLst>
          </p:cNvPr>
          <p:cNvCxnSpPr/>
          <p:nvPr/>
        </p:nvCxnSpPr>
        <p:spPr>
          <a:xfrm>
            <a:off x="3915592" y="446619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70F7707-F1D9-617E-3463-D9DE1B52FC44}"/>
              </a:ext>
            </a:extLst>
          </p:cNvPr>
          <p:cNvCxnSpPr>
            <a:cxnSpLocks/>
          </p:cNvCxnSpPr>
          <p:nvPr/>
        </p:nvCxnSpPr>
        <p:spPr>
          <a:xfrm flipV="1">
            <a:off x="4175760" y="423759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99AEDCCF-9020-3A75-42A6-76BDB6BAD05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67" y="3787966"/>
            <a:ext cx="274320" cy="274320"/>
          </a:xfrm>
          <a:prstGeom prst="rect">
            <a:avLst/>
          </a:prstGeom>
        </p:spPr>
      </p:pic>
      <p:pic>
        <p:nvPicPr>
          <p:cNvPr id="8" name="圖片 7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F7DA6E5C-1604-2C7E-D50B-FE283484056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20" y="2584252"/>
            <a:ext cx="274320" cy="27432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54F0C38-F651-2E0F-9A79-C6A69D890388}"/>
              </a:ext>
            </a:extLst>
          </p:cNvPr>
          <p:cNvSpPr/>
          <p:nvPr/>
        </p:nvSpPr>
        <p:spPr>
          <a:xfrm>
            <a:off x="7827907" y="3003898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7AD0E08-26EC-A521-A31F-0C9DBE9D41D1}"/>
              </a:ext>
            </a:extLst>
          </p:cNvPr>
          <p:cNvSpPr/>
          <p:nvPr/>
        </p:nvSpPr>
        <p:spPr>
          <a:xfrm>
            <a:off x="7816477" y="418938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E6E39C6-760F-E789-1591-CDFDF2BF39A0}"/>
              </a:ext>
            </a:extLst>
          </p:cNvPr>
          <p:cNvSpPr/>
          <p:nvPr/>
        </p:nvSpPr>
        <p:spPr>
          <a:xfrm>
            <a:off x="9580507" y="359537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3C43280-ADEA-3988-FC9C-18D0BF5E6696}"/>
              </a:ext>
            </a:extLst>
          </p:cNvPr>
          <p:cNvCxnSpPr>
            <a:stCxn id="3" idx="6"/>
            <a:endCxn id="16" idx="2"/>
          </p:cNvCxnSpPr>
          <p:nvPr/>
        </p:nvCxnSpPr>
        <p:spPr>
          <a:xfrm>
            <a:off x="8399407" y="3289648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5E8ECA4-81B2-FDCD-D516-5164E2C7CC91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8387977" y="3881124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8379938A-6AEC-D5FF-2BC5-5363A6C40C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997" y="3198208"/>
            <a:ext cx="274320" cy="18288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B49FA678-A262-A168-A401-37E3E11F5D9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67" y="4388593"/>
            <a:ext cx="274320" cy="18288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775250B3-150C-C7DF-E238-A3911622EE4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97" y="3259168"/>
            <a:ext cx="518160" cy="243840"/>
          </a:xfrm>
          <a:prstGeom prst="rect">
            <a:avLst/>
          </a:prstGeom>
        </p:spPr>
      </p:pic>
      <p:pic>
        <p:nvPicPr>
          <p:cNvPr id="32" name="圖片 3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7F0982BE-C683-041B-6BC6-1B3FD3DF82CA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97" y="4368451"/>
            <a:ext cx="518160" cy="24384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4ADE593D-D389-7606-AB10-79177D0E7F77}"/>
              </a:ext>
            </a:extLst>
          </p:cNvPr>
          <p:cNvSpPr txBox="1"/>
          <p:nvPr/>
        </p:nvSpPr>
        <p:spPr>
          <a:xfrm>
            <a:off x="7168590" y="5465742"/>
            <a:ext cx="32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Perceptron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通常沒有隱藏層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77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303B-17A5-F128-3880-6F5F3C7A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ReLU</a:t>
            </a:r>
            <a:r>
              <a:rPr kumimoji="1" lang="en" altLang="zh-TW" dirty="0"/>
              <a:t> (Rectified Linear Unit)</a:t>
            </a:r>
            <a:r>
              <a:rPr kumimoji="1" lang="en" altLang="zh-TW" baseline="30000" dirty="0"/>
              <a:t>[1][2]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EF5DC-AC08-F000-3DF0-61CA6117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093320-BEC5-D6E2-28EC-9A530C34C203}"/>
              </a:ext>
            </a:extLst>
          </p:cNvPr>
          <p:cNvSpPr txBox="1"/>
          <p:nvPr/>
        </p:nvSpPr>
        <p:spPr>
          <a:xfrm>
            <a:off x="653143" y="1868198"/>
            <a:ext cx="54591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FF0000"/>
                </a:solidFill>
              </a:rPr>
              <a:t>Non-linear</a:t>
            </a:r>
            <a:r>
              <a:rPr kumimoji="1" lang="en-US" altLang="zh-TW" sz="2800" dirty="0"/>
              <a:t> transformation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Negative values will be transformed to zeros.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Positive values remain their original ones.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E9E7D-F17C-9B88-81EC-B9C6997500AA}"/>
              </a:ext>
            </a:extLst>
          </p:cNvPr>
          <p:cNvSpPr txBox="1"/>
          <p:nvPr/>
        </p:nvSpPr>
        <p:spPr>
          <a:xfrm>
            <a:off x="852678" y="6184727"/>
            <a:ext cx="749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[1] Jarrett, Kevin, et al. "What is the best multi-stage architecture for object recognition?." ICCV 2009.</a:t>
            </a:r>
          </a:p>
          <a:p>
            <a:r>
              <a:rPr kumimoji="1" lang="en-US" altLang="zh-TW" sz="1200" dirty="0"/>
              <a:t>[2] Nair, Vinod, and Geoffrey E. Hinton. "Rectified linear units improve restricted </a:t>
            </a:r>
            <a:r>
              <a:rPr kumimoji="1" lang="en-US" altLang="zh-TW" sz="1200" dirty="0" err="1"/>
              <a:t>boltzmann</a:t>
            </a:r>
            <a:r>
              <a:rPr kumimoji="1" lang="en-US" altLang="zh-TW" sz="1200" dirty="0"/>
              <a:t> machines." ICML 2010.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69200-61DE-1CEB-561F-40B1A5B1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7" y="1975920"/>
            <a:ext cx="4819268" cy="36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5FCF2-D039-D697-2C56-B831D46825A2}"/>
              </a:ext>
            </a:extLst>
          </p:cNvPr>
          <p:cNvSpPr txBox="1"/>
          <p:nvPr/>
        </p:nvSpPr>
        <p:spPr>
          <a:xfrm>
            <a:off x="6112328" y="5718251"/>
            <a:ext cx="431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paperswithcode.com</a:t>
            </a:r>
            <a:r>
              <a:rPr kumimoji="1" lang="en-US" altLang="zh-TW" sz="1400" dirty="0"/>
              <a:t>/method/</a:t>
            </a:r>
            <a:r>
              <a:rPr kumimoji="1" lang="en-US" altLang="zh-TW" sz="1400" dirty="0" err="1"/>
              <a:t>relu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502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799688" y="1670713"/>
            <a:ext cx="205457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B02DFEE3-4446-4F3D-F951-987C0CA3B6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4" y="1921342"/>
            <a:ext cx="1155700" cy="396240"/>
          </a:xfrm>
          <a:prstGeom prst="rect">
            <a:avLst/>
          </a:prstGeom>
        </p:spPr>
      </p:pic>
      <p:pic>
        <p:nvPicPr>
          <p:cNvPr id="74" name="圖片 73" descr="\documentclass{article}&#10;\usepackage{amsmath}&#10;\pagestyle{empty}&#10;\begin{document}&#10;&#10;$$&#10;\begin{bmatrix} &#10;0 &amp; 0 \\&#10;0 &amp; 1 \\&#10;1 &amp; 0 \\&#10;1 &amp; 1&#10;\end{bmatrix}&#10;\times&#10;\begin{bmatrix} &#10;1 &amp; 1 \\&#10;1 &amp; 1&#10;\end{bmatrix}&#10;=&#10;\begin{bmatrix} &#10;0 &amp; 0 \\&#10;1 &amp; 1 \\&#10;1 &amp; 1 \\&#10;2 &amp; 2&#10;\end{bmatrix}&#10;$$&#10;\end{document}" title="IguanaTex Bitmap Display">
            <a:extLst>
              <a:ext uri="{FF2B5EF4-FFF2-40B4-BE49-F238E27FC236}">
                <a16:creationId xmlns:a16="http://schemas.microsoft.com/office/drawing/2014/main" id="{567793FF-6232-62B5-D209-7227F567035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86" y="2790784"/>
            <a:ext cx="3793200" cy="1569600"/>
          </a:xfrm>
          <a:prstGeom prst="rect">
            <a:avLst/>
          </a:prstGeom>
        </p:spPr>
      </p:pic>
      <p:pic>
        <p:nvPicPr>
          <p:cNvPr id="71" name="圖片 70" descr="\documentclass{article}&#10;\usepackage{amsmath}&#10;\pagestyle{empty}&#10;\begin{document}&#10;&#10;$$+&#10;\begin{bmatrix} &#10;b_1 &amp; b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20D69BAA-C469-0539-C70A-878E4B23D6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86" y="1935920"/>
            <a:ext cx="1406100" cy="392400"/>
          </a:xfrm>
          <a:prstGeom prst="rect">
            <a:avLst/>
          </a:prstGeom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EFFEA2CD-BD4A-3F4E-CC1C-33B10197B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51297"/>
              </p:ext>
            </p:extLst>
          </p:nvPr>
        </p:nvGraphicFramePr>
        <p:xfrm>
          <a:off x="1249560" y="4332952"/>
          <a:ext cx="343948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61" name="圖片 60" descr="\documentclass{article}&#10;\usepackage{amsmath}&#10;\pagestyle{empty}&#10;\begin{document}&#10;&#10;$$&#10;\times&#10;\begin{bmatrix} &#10;w_{1,1} &amp; w_{1,2} \\&#10;w_{2,1} &amp; w_{2,2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6ECA77A1-1085-9673-0F91-1AC6CDAE10E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98" y="1727062"/>
            <a:ext cx="2027400" cy="784800"/>
          </a:xfrm>
          <a:prstGeom prst="rect">
            <a:avLst/>
          </a:prstGeom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958C2D49-B3B9-9888-C5BC-2E55713EF8DD}"/>
              </a:ext>
            </a:extLst>
          </p:cNvPr>
          <p:cNvSpPr txBox="1"/>
          <p:nvPr/>
        </p:nvSpPr>
        <p:spPr>
          <a:xfrm>
            <a:off x="4919472" y="1517518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pic>
        <p:nvPicPr>
          <p:cNvPr id="88" name="圖片 87" descr="\documentclass{article}&#10;\usepackage{amsmath}&#10;\pagestyle{empty}&#10;\begin{document}&#10;&#10;$$&#10;\begin{bmatrix} &#10;0 &amp; 0 \\&#10;1 &amp; 1 \\&#10;1 &amp; 1 \\&#10;2 &amp; 2&#10;\end{bmatrix}&#10;+&#10;\begin{bmatrix} &#10;0 &amp; -1 \\&#10;0 &amp; -1 \\&#10;0 &amp; -1 \\&#10;0 &amp; -1 \\&#10;\end{bmatrix}&#10;=&#10;\begin{bmatrix} &#10;0 &amp; -1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8EDF3587-3C35-8B42-97CC-E6A2792EC4A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86" y="4583114"/>
            <a:ext cx="4381800" cy="1569600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6853362" y="6119826"/>
            <a:ext cx="214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Element-wise summation with 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E6DEA6A-6A79-207E-4D1E-E8DA6597D89D}"/>
              </a:ext>
            </a:extLst>
          </p:cNvPr>
          <p:cNvSpPr txBox="1"/>
          <p:nvPr/>
        </p:nvSpPr>
        <p:spPr>
          <a:xfrm>
            <a:off x="7674503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4E13A3-39CD-8236-E1B6-BF9246C3B505}"/>
              </a:ext>
            </a:extLst>
          </p:cNvPr>
          <p:cNvSpPr txBox="1"/>
          <p:nvPr/>
        </p:nvSpPr>
        <p:spPr>
          <a:xfrm>
            <a:off x="8675518" y="1524445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40916D7-1098-38B6-7291-EC4D4961A3F0}"/>
              </a:ext>
            </a:extLst>
          </p:cNvPr>
          <p:cNvSpPr txBox="1"/>
          <p:nvPr/>
        </p:nvSpPr>
        <p:spPr>
          <a:xfrm>
            <a:off x="7674503" y="239181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46207C5-2E34-FD92-5177-664BAE5C9364}"/>
              </a:ext>
            </a:extLst>
          </p:cNvPr>
          <p:cNvSpPr txBox="1"/>
          <p:nvPr/>
        </p:nvSpPr>
        <p:spPr>
          <a:xfrm>
            <a:off x="8676819" y="240003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FE5CAA0-4D31-C5E0-B4D9-3F08E52087F8}"/>
              </a:ext>
            </a:extLst>
          </p:cNvPr>
          <p:cNvSpPr txBox="1"/>
          <p:nvPr/>
        </p:nvSpPr>
        <p:spPr>
          <a:xfrm>
            <a:off x="9751462" y="167278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19E4B8D-E700-D5A5-0905-FEBEBD943539}"/>
              </a:ext>
            </a:extLst>
          </p:cNvPr>
          <p:cNvSpPr txBox="1"/>
          <p:nvPr/>
        </p:nvSpPr>
        <p:spPr>
          <a:xfrm>
            <a:off x="10376684" y="166482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4447AA6-340D-3547-B839-E633185C91D6}"/>
              </a:ext>
            </a:extLst>
          </p:cNvPr>
          <p:cNvCxnSpPr>
            <a:cxnSpLocks/>
          </p:cNvCxnSpPr>
          <p:nvPr/>
        </p:nvCxnSpPr>
        <p:spPr>
          <a:xfrm flipH="1">
            <a:off x="6322618" y="3950208"/>
            <a:ext cx="2352900" cy="70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08495791-D156-EBC4-EA9B-733E4245010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26" name="圖片 2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3AE8CE3-B16C-1562-BBFF-D7D89050DCF5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2" grpId="0"/>
      <p:bldP spid="78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2969212" y="1482755"/>
            <a:ext cx="698501" cy="2306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 descr="\documentclass{article}&#10;\usepackage{amsmath}&#10;\pagestyle{empty}&#10;\begin{document}&#10;&#10;$$&#10;\begin{bmatrix} &#10;0 &amp; -1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A6291184-D1ED-C4E0-8BAA-68B6395CF5D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8" y="2269262"/>
            <a:ext cx="1144500" cy="1569600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7175884" y="2638400"/>
            <a:ext cx="93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FF0000"/>
                </a:solidFill>
              </a:rPr>
              <a:t>ReLU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D8F0A-341C-FB7D-79E8-6CF99D0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62" y="4332222"/>
            <a:ext cx="2593199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6EB47C-17B0-3498-D474-4A7148560CFC}"/>
              </a:ext>
            </a:extLst>
          </p:cNvPr>
          <p:cNvSpPr txBox="1"/>
          <p:nvPr/>
        </p:nvSpPr>
        <p:spPr>
          <a:xfrm>
            <a:off x="1292812" y="6318502"/>
            <a:ext cx="28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6EF5C4-94A8-22C8-926D-5CAE9E575046}"/>
              </a:ext>
            </a:extLst>
          </p:cNvPr>
          <p:cNvSpPr txBox="1"/>
          <p:nvPr/>
        </p:nvSpPr>
        <p:spPr>
          <a:xfrm>
            <a:off x="1177642" y="3838862"/>
            <a:ext cx="305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6A1E326-E8DF-7B93-1064-C0FBE14DFD5F}"/>
              </a:ext>
            </a:extLst>
          </p:cNvPr>
          <p:cNvCxnSpPr/>
          <p:nvPr/>
        </p:nvCxnSpPr>
        <p:spPr>
          <a:xfrm>
            <a:off x="6812280" y="3072633"/>
            <a:ext cx="17446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6BDBCFD6-B289-22AE-14D1-F9F326A390C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45" y="2269262"/>
            <a:ext cx="882900" cy="1569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DF1AC18C-2A14-A209-9250-E41BFC892B1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A872B0E5-24A9-EB59-50EA-AE270D709FD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pic>
        <p:nvPicPr>
          <p:cNvPr id="51" name="圖片 50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9A7B1466-A845-B44D-221B-759017C5C0E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37" y="1441786"/>
            <a:ext cx="882900" cy="15696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10111307" y="1008399"/>
            <a:ext cx="154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2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646860" y="1748123"/>
            <a:ext cx="108470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6BDBCFD6-B289-22AE-14D1-F9F326A390C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66" y="3712049"/>
            <a:ext cx="882900" cy="1569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1E42CBAC-A081-4962-3419-D4B9BE5BB0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2" y="2684958"/>
            <a:ext cx="1155700" cy="39624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+&#10;\begin{bmatrix} &#10;b'_1 &amp; b'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C07B761C-5698-5778-BC2E-05C18BBFE74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54" y="2696604"/>
            <a:ext cx="1406100" cy="39240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$&#10;\times&#10;\begin{bmatrix} &#10;w'_{1,1} \\&#10;w'_{2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4341A720-46BA-13DF-B88B-38DF7716C7F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06" y="2490678"/>
            <a:ext cx="1111800" cy="7848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1EFADB73-33AE-D19F-3B97-9EAE3C95CAAC}"/>
              </a:ext>
            </a:extLst>
          </p:cNvPr>
          <p:cNvSpPr txBox="1"/>
          <p:nvPr/>
        </p:nvSpPr>
        <p:spPr>
          <a:xfrm>
            <a:off x="4983480" y="2281134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892009-B6BD-5856-004B-E1ADFD205B56}"/>
              </a:ext>
            </a:extLst>
          </p:cNvPr>
          <p:cNvSpPr txBox="1"/>
          <p:nvPr/>
        </p:nvSpPr>
        <p:spPr>
          <a:xfrm>
            <a:off x="7818044" y="221151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1AA233-A87C-44D2-08B0-F6E5921C29FF}"/>
              </a:ext>
            </a:extLst>
          </p:cNvPr>
          <p:cNvSpPr txBox="1"/>
          <p:nvPr/>
        </p:nvSpPr>
        <p:spPr>
          <a:xfrm>
            <a:off x="7820807" y="3183204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0A33C08-08FA-2AC3-76C9-89B185825952}"/>
              </a:ext>
            </a:extLst>
          </p:cNvPr>
          <p:cNvSpPr txBox="1"/>
          <p:nvPr/>
        </p:nvSpPr>
        <p:spPr>
          <a:xfrm>
            <a:off x="8862899" y="2428445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D7D32EB-0B0F-6901-C176-FDEE81BC25DE}"/>
              </a:ext>
            </a:extLst>
          </p:cNvPr>
          <p:cNvSpPr txBox="1"/>
          <p:nvPr/>
        </p:nvSpPr>
        <p:spPr>
          <a:xfrm>
            <a:off x="9472306" y="24230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3" name="圖片 52" descr="\documentclass{article}&#10;\usepackage{amsmath}&#10;\pagestyle{empty}&#10;\begin{document}&#10;&#10;$$&#10;\times&#10;\begin{bmatrix} &#10;1 \\&#10;-2&#10;\end{bmatrix}&#10;+&#10;\begin{bmatrix} &#10;0 &amp; 0 \\&#10;0 &amp; 0 \\&#10;0 &amp; 0 \\&#10;0 &amp; 0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88F660AB-4686-3982-D526-670BA38389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8" y="3712049"/>
            <a:ext cx="2419800" cy="1569600"/>
          </a:xfrm>
          <a:prstGeom prst="rect">
            <a:avLst/>
          </a:prstGeom>
        </p:spPr>
      </p:pic>
      <p:pic>
        <p:nvPicPr>
          <p:cNvPr id="58" name="圖片 57" descr="\documentclass{article}&#10;\usepackage{amsmath}&#10;\pagestyle{empty}&#10;\begin{document}&#10;&#10;$$&#10;=&#10;\begin{bmatrix} &#10;0 \\&#10;1 \\&#10;1 \\&#10;0&#10;\end{bmatrix}&#10;$$&#10;\end{document}" title="IguanaTex Bitmap Display">
            <a:extLst>
              <a:ext uri="{FF2B5EF4-FFF2-40B4-BE49-F238E27FC236}">
                <a16:creationId xmlns:a16="http://schemas.microsoft.com/office/drawing/2014/main" id="{F8DE395F-92F5-F588-03EB-4DBD26C3C5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10" y="3712049"/>
            <a:ext cx="817500" cy="1569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2DF2B80-A1F2-01A8-B9C8-71A6BF5486B5}"/>
              </a:ext>
            </a:extLst>
          </p:cNvPr>
          <p:cNvSpPr txBox="1"/>
          <p:nvPr/>
        </p:nvSpPr>
        <p:spPr>
          <a:xfrm>
            <a:off x="9052839" y="5718220"/>
            <a:ext cx="189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可視為分類層</a:t>
            </a:r>
          </a:p>
        </p:txBody>
      </p:sp>
      <p:pic>
        <p:nvPicPr>
          <p:cNvPr id="26" name="圖片 25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285DBB15-2F3B-D8A1-2577-F17008D54DC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27" name="圖片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670D5B0-D8A5-E443-778F-29B77CA7180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3" grpId="0"/>
      <p:bldP spid="40" grpId="0"/>
      <p:bldP spid="42" grpId="0"/>
      <p:bldP spid="4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of 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pic>
        <p:nvPicPr>
          <p:cNvPr id="51" name="圖片 50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9A7B1466-A845-B44D-221B-759017C5C0E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79" y="1513530"/>
            <a:ext cx="882900" cy="15696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7654050" y="1909369"/>
            <a:ext cx="1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Before the last layer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 descr="\documentclass{article}&#10;\usepackage{amsmath}&#10;\pagestyle{empty}&#10;\begin{document}&#10;&#10;$$&#10;\begin{bmatrix} &#10;0 \\&#10;1 \\&#10;1 \\&#10;0&#10;\end{bmatrix}&#10;$$&#10;\end{document}" title="IguanaTex Bitmap Display">
            <a:extLst>
              <a:ext uri="{FF2B5EF4-FFF2-40B4-BE49-F238E27FC236}">
                <a16:creationId xmlns:a16="http://schemas.microsoft.com/office/drawing/2014/main" id="{CDA00491-7180-5E21-D536-1969F185522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67" y="1513530"/>
            <a:ext cx="392400" cy="156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64D947-4452-E5D2-DACC-1465D37C3348}"/>
              </a:ext>
            </a:extLst>
          </p:cNvPr>
          <p:cNvSpPr txBox="1"/>
          <p:nvPr/>
        </p:nvSpPr>
        <p:spPr>
          <a:xfrm>
            <a:off x="10203733" y="1956932"/>
            <a:ext cx="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Final values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13052C-AAFE-953E-1F06-020DB72C4654}"/>
              </a:ext>
            </a:extLst>
          </p:cNvPr>
          <p:cNvSpPr txBox="1"/>
          <p:nvPr/>
        </p:nvSpPr>
        <p:spPr>
          <a:xfrm>
            <a:off x="3168575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7D51EA-F113-4690-E9D4-62C2511DF9EE}"/>
              </a:ext>
            </a:extLst>
          </p:cNvPr>
          <p:cNvSpPr txBox="1"/>
          <p:nvPr/>
        </p:nvSpPr>
        <p:spPr>
          <a:xfrm>
            <a:off x="3755519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E684FC-2B70-7980-C895-6DD43A06F0FC}"/>
              </a:ext>
            </a:extLst>
          </p:cNvPr>
          <p:cNvCxnSpPr>
            <a:cxnSpLocks/>
          </p:cNvCxnSpPr>
          <p:nvPr/>
        </p:nvCxnSpPr>
        <p:spPr>
          <a:xfrm flipH="1" flipV="1">
            <a:off x="1837390" y="2884852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E7E8E92-C547-2B10-7AA3-CAA473167AF8}"/>
              </a:ext>
            </a:extLst>
          </p:cNvPr>
          <p:cNvCxnSpPr>
            <a:cxnSpLocks/>
          </p:cNvCxnSpPr>
          <p:nvPr/>
        </p:nvCxnSpPr>
        <p:spPr>
          <a:xfrm flipH="1" flipV="1">
            <a:off x="516160" y="3732015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52A9EB-239E-2FFF-1B37-7FD27B362856}"/>
              </a:ext>
            </a:extLst>
          </p:cNvPr>
          <p:cNvSpPr txBox="1"/>
          <p:nvPr/>
        </p:nvSpPr>
        <p:spPr>
          <a:xfrm>
            <a:off x="1164203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13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6CE9E-A34F-7BC8-015A-B60C5F61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is also one of the ML methods!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28ECEE-06B2-640B-586F-F6AFC8B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E7CFCE-AA8F-4621-6377-006A3677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24" y="1652278"/>
            <a:ext cx="9311232" cy="4764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73924A-8A2C-88DD-4D28-34E8595BE1E5}"/>
              </a:ext>
            </a:extLst>
          </p:cNvPr>
          <p:cNvSpPr/>
          <p:nvPr/>
        </p:nvSpPr>
        <p:spPr>
          <a:xfrm>
            <a:off x="8536305" y="5099392"/>
            <a:ext cx="85725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F1BDCA-76A5-5134-CEFB-09A00B2AB957}"/>
              </a:ext>
            </a:extLst>
          </p:cNvPr>
          <p:cNvSpPr/>
          <p:nvPr/>
        </p:nvSpPr>
        <p:spPr>
          <a:xfrm>
            <a:off x="7922895" y="5487896"/>
            <a:ext cx="64770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B0B7C2-E94A-6E2D-3DFC-190C27422989}"/>
              </a:ext>
            </a:extLst>
          </p:cNvPr>
          <p:cNvSpPr txBox="1"/>
          <p:nvPr/>
        </p:nvSpPr>
        <p:spPr>
          <a:xfrm>
            <a:off x="5656897" y="6453638"/>
            <a:ext cx="5758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zh.wikipedia.org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zh-tw</a:t>
            </a:r>
            <a:r>
              <a:rPr kumimoji="1" lang="en" altLang="zh-TW" sz="1200" dirty="0"/>
              <a:t>/%E6%A9%9F%E5%99%A8%E5%AD%B8%E7%BF%92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1351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6BE0-D855-B010-066C-412E68D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Deeper and Wider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加深、加寬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18D89-7453-BB63-20A0-FC4BE26D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09DEE88-49ED-66F8-4E5E-400980D069A1}"/>
              </a:ext>
            </a:extLst>
          </p:cNvPr>
          <p:cNvSpPr/>
          <p:nvPr/>
        </p:nvSpPr>
        <p:spPr>
          <a:xfrm>
            <a:off x="1356422" y="29149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0FE57FB-71EA-1A48-3E41-18B1FDE0431B}"/>
              </a:ext>
            </a:extLst>
          </p:cNvPr>
          <p:cNvSpPr/>
          <p:nvPr/>
        </p:nvSpPr>
        <p:spPr>
          <a:xfrm>
            <a:off x="1356422" y="41072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B1AB1A-B24E-F374-E2DC-99F3E32957E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927922" y="32007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36B5283-5A7C-FC2D-F0F0-08EBABC81B7F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927922" y="32021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F0CFCE0F-33D6-D3B9-09F3-3F4E6DF962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2" y="3128625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135186A6-7FC6-7EAE-AF36-579216E557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2" y="4309281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CFB041CA-BBCD-53EB-DA06-AF8FC559EB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72" y="2933146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349ACB69-B564-2989-6169-B7A171A1AF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62" y="3881757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C5CF6D4-A299-DCF4-5719-F418D67A621D}"/>
              </a:ext>
            </a:extLst>
          </p:cNvPr>
          <p:cNvSpPr/>
          <p:nvPr/>
        </p:nvSpPr>
        <p:spPr>
          <a:xfrm>
            <a:off x="3105212" y="29163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CA5148-8B2A-E78F-43A4-981F1C2D1612}"/>
              </a:ext>
            </a:extLst>
          </p:cNvPr>
          <p:cNvSpPr/>
          <p:nvPr/>
        </p:nvSpPr>
        <p:spPr>
          <a:xfrm>
            <a:off x="3093782" y="41018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D903563-D4E0-B605-58D0-A7AC814E1AD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927922" y="32007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972965D-B1F0-7A27-1DBA-E33271D963C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927922" y="43875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066EF3C5-6164-7EA7-4226-9C9F7B059E5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12" y="4464193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0AA0306F-137B-B9F0-9359-166D628F7C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72" y="3509201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EBA79880-D0A8-1B95-2270-A2E08E4F3D03}"/>
              </a:ext>
            </a:extLst>
          </p:cNvPr>
          <p:cNvSpPr/>
          <p:nvPr/>
        </p:nvSpPr>
        <p:spPr>
          <a:xfrm>
            <a:off x="4181156" y="34878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92F2761-AC29-BA69-20F7-24FEAABD5B7F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76712" y="32021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45643E4-DC99-21F0-67CC-9ED12266AE5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65282" y="37736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71040305-9640-B5EF-EDC3-27C959DA76D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54" y="3086243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2393CA07-AC9A-27C2-DC66-63EDDCADF15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92" y="4222541"/>
            <a:ext cx="518160" cy="365760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8D251A3-C0DF-24B1-A302-DD9B24C1371F}"/>
              </a:ext>
            </a:extLst>
          </p:cNvPr>
          <p:cNvCxnSpPr/>
          <p:nvPr/>
        </p:nvCxnSpPr>
        <p:spPr>
          <a:xfrm>
            <a:off x="3158988" y="3303246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12F16AA-0927-FC6C-C91B-5332D176C09D}"/>
              </a:ext>
            </a:extLst>
          </p:cNvPr>
          <p:cNvCxnSpPr>
            <a:cxnSpLocks/>
          </p:cNvCxnSpPr>
          <p:nvPr/>
        </p:nvCxnSpPr>
        <p:spPr>
          <a:xfrm flipV="1">
            <a:off x="3419156" y="3074646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20198B5-C80F-2E93-AB94-FF5BA2054A54}"/>
              </a:ext>
            </a:extLst>
          </p:cNvPr>
          <p:cNvCxnSpPr/>
          <p:nvPr/>
        </p:nvCxnSpPr>
        <p:spPr>
          <a:xfrm>
            <a:off x="3154797" y="4498684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AB826E9-BCAC-4239-495A-AE89AF3B1846}"/>
              </a:ext>
            </a:extLst>
          </p:cNvPr>
          <p:cNvCxnSpPr>
            <a:cxnSpLocks/>
          </p:cNvCxnSpPr>
          <p:nvPr/>
        </p:nvCxnSpPr>
        <p:spPr>
          <a:xfrm flipV="1">
            <a:off x="3414965" y="4270084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B7A9569F-3E5B-4EB3-3068-BDCB157758E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19" y="3801063"/>
            <a:ext cx="274320" cy="27432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A707B30E-9732-9D26-C569-667516AF604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72" y="2597349"/>
            <a:ext cx="274320" cy="274320"/>
          </a:xfrm>
          <a:prstGeom prst="rect">
            <a:avLst/>
          </a:prstGeom>
        </p:spPr>
      </p:pic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B17BF11-8717-2BEC-A797-E86DB4B787E8}"/>
              </a:ext>
            </a:extLst>
          </p:cNvPr>
          <p:cNvCxnSpPr>
            <a:cxnSpLocks/>
          </p:cNvCxnSpPr>
          <p:nvPr/>
        </p:nvCxnSpPr>
        <p:spPr>
          <a:xfrm>
            <a:off x="1514993" y="5247861"/>
            <a:ext cx="297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BC176F-48E6-C901-5B1D-EA0B19E4108E}"/>
              </a:ext>
            </a:extLst>
          </p:cNvPr>
          <p:cNvSpPr txBox="1"/>
          <p:nvPr/>
        </p:nvSpPr>
        <p:spPr>
          <a:xfrm>
            <a:off x="2068064" y="5353510"/>
            <a:ext cx="205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More hidden layers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195775-CEB0-BBF3-79AB-9B37EFC4DE5A}"/>
              </a:ext>
            </a:extLst>
          </p:cNvPr>
          <p:cNvCxnSpPr>
            <a:cxnSpLocks/>
          </p:cNvCxnSpPr>
          <p:nvPr/>
        </p:nvCxnSpPr>
        <p:spPr>
          <a:xfrm>
            <a:off x="5348846" y="3010275"/>
            <a:ext cx="0" cy="1697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CB317E-8B9B-5A14-D05F-B2E62B695CED}"/>
              </a:ext>
            </a:extLst>
          </p:cNvPr>
          <p:cNvSpPr txBox="1"/>
          <p:nvPr/>
        </p:nvSpPr>
        <p:spPr>
          <a:xfrm>
            <a:off x="5418453" y="3609489"/>
            <a:ext cx="205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Larger hidden size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973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E2BE87C-D3AC-0051-5257-96B9E9288DEF}"/>
              </a:ext>
            </a:extLst>
          </p:cNvPr>
          <p:cNvGraphicFramePr>
            <a:graphicFrameLocks noGrp="1"/>
          </p:cNvGraphicFramePr>
          <p:nvPr/>
        </p:nvGraphicFramePr>
        <p:xfrm>
          <a:off x="687433" y="1983313"/>
          <a:ext cx="9370967" cy="4086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814">
                  <a:extLst>
                    <a:ext uri="{9D8B030D-6E8A-4147-A177-3AD203B41FA5}">
                      <a16:colId xmlns:a16="http://schemas.microsoft.com/office/drawing/2014/main" val="3714535649"/>
                    </a:ext>
                  </a:extLst>
                </a:gridCol>
                <a:gridCol w="7749153">
                  <a:extLst>
                    <a:ext uri="{9D8B030D-6E8A-4147-A177-3AD203B41FA5}">
                      <a16:colId xmlns:a16="http://schemas.microsoft.com/office/drawing/2014/main" val="992160667"/>
                    </a:ext>
                  </a:extLst>
                </a:gridCol>
              </a:tblGrid>
              <a:tr h="37847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Experience and Education (Time)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55261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Assistant Professor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Artificial Intelligence,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(2025/02 - 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54115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Postdoctoral Researcher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Tsing Hua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(2024/09 - 2025/01)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16383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Ph.D.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 and Information Engineering, </a:t>
                      </a: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Cheng Kung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(2019/08 - 2024/02)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68293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Institute of Biomedical Informatics,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Yang-Ming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(2017/09 - 2019/07)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1475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Biomedical Sciences,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(2013/09 - 2017/06)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559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ED34CA9-EF5B-1D1B-BDE7-E28FBFF75EEB}"/>
              </a:ext>
            </a:extLst>
          </p:cNvPr>
          <p:cNvSpPr txBox="1"/>
          <p:nvPr/>
        </p:nvSpPr>
        <p:spPr>
          <a:xfrm>
            <a:off x="10989028" y="3671699"/>
            <a:ext cx="6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🪖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426E42A-20C3-EE78-B16C-6BD4E1F60178}"/>
              </a:ext>
            </a:extLst>
          </p:cNvPr>
          <p:cNvCxnSpPr>
            <a:cxnSpLocks/>
          </p:cNvCxnSpPr>
          <p:nvPr/>
        </p:nvCxnSpPr>
        <p:spPr>
          <a:xfrm flipH="1">
            <a:off x="10242778" y="3850806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0C983769-7D1B-9636-79A5-94A7D70A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26" y="4751149"/>
            <a:ext cx="462323" cy="453571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96D2414-2C04-E7D9-B7B1-E94E222BE935}"/>
              </a:ext>
            </a:extLst>
          </p:cNvPr>
          <p:cNvCxnSpPr>
            <a:cxnSpLocks/>
          </p:cNvCxnSpPr>
          <p:nvPr/>
        </p:nvCxnSpPr>
        <p:spPr>
          <a:xfrm flipH="1">
            <a:off x="10242778" y="4964691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7C904C69-96DD-7F8F-A0D8-214ADA27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63" y="2440983"/>
            <a:ext cx="602782" cy="602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8ED029-9145-0531-EEB0-619F2C39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21" y="5414074"/>
            <a:ext cx="602782" cy="602782"/>
          </a:xfrm>
          <a:prstGeom prst="rect">
            <a:avLst/>
          </a:prstGeom>
        </p:spPr>
      </p:pic>
      <p:pic>
        <p:nvPicPr>
          <p:cNvPr id="1026" name="Picture 2" descr="校徽_標準字01">
            <a:extLst>
              <a:ext uri="{FF2B5EF4-FFF2-40B4-BE49-F238E27FC236}">
                <a16:creationId xmlns:a16="http://schemas.microsoft.com/office/drawing/2014/main" id="{0A356161-92B2-A849-57C0-062216E5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69" y="3177623"/>
            <a:ext cx="616627" cy="6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4CABAD-FA76-DAD6-BC4C-27DB004D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21" y="3928108"/>
            <a:ext cx="602782" cy="6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國立陽明大學- 維基百科，自由的百科全書">
            <a:extLst>
              <a:ext uri="{FF2B5EF4-FFF2-40B4-BE49-F238E27FC236}">
                <a16:creationId xmlns:a16="http://schemas.microsoft.com/office/drawing/2014/main" id="{CD44842B-CFD3-B77F-23C5-97D91D6B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49" y="4668205"/>
            <a:ext cx="596954" cy="5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3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CAE21-BC22-FCDD-988A-E27B305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An example of Semantic Net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語義網路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3A0990-A9C9-CFBA-6C1D-E3CD4428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F40B3A9-66CA-53E2-FA96-3E0A64F5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1689700"/>
            <a:ext cx="7105650" cy="44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C445EB-5CAB-50A0-93D9-F8E37ABE15E1}"/>
              </a:ext>
            </a:extLst>
          </p:cNvPr>
          <p:cNvSpPr txBox="1"/>
          <p:nvPr/>
        </p:nvSpPr>
        <p:spPr>
          <a:xfrm>
            <a:off x="3970866" y="6415560"/>
            <a:ext cx="425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Figure source: https://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人工智慧史</a:t>
            </a:r>
          </a:p>
        </p:txBody>
      </p:sp>
    </p:spTree>
    <p:extLst>
      <p:ext uri="{BB962C8B-B14F-4D97-AF65-F5344CB8AC3E}">
        <p14:creationId xmlns:p14="http://schemas.microsoft.com/office/powerpoint/2010/main" val="320347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9" y="6209524"/>
            <a:ext cx="562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9" y="1850794"/>
            <a:ext cx="155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767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61785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606260"/>
            <a:ext cx="106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E8FD46DC-E0DA-51C2-5F32-D280367F0C22}"/>
              </a:ext>
            </a:extLst>
          </p:cNvPr>
          <p:cNvGrpSpPr/>
          <p:nvPr/>
        </p:nvGrpSpPr>
        <p:grpSpPr>
          <a:xfrm>
            <a:off x="6566649" y="2498295"/>
            <a:ext cx="3819144" cy="2110684"/>
            <a:chOff x="6566649" y="2498295"/>
            <a:chExt cx="3819144" cy="2110684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C6FFC5C-FD32-F357-8DB8-1C3623293CFF}"/>
                </a:ext>
              </a:extLst>
            </p:cNvPr>
            <p:cNvSpPr/>
            <p:nvPr/>
          </p:nvSpPr>
          <p:spPr>
            <a:xfrm>
              <a:off x="6989559" y="281591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2CCA01-B89C-F366-D4DC-F70DC1F1BF2C}"/>
                </a:ext>
              </a:extLst>
            </p:cNvPr>
            <p:cNvSpPr/>
            <p:nvPr/>
          </p:nvSpPr>
          <p:spPr>
            <a:xfrm>
              <a:off x="6989559" y="400823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F6C990-EEAC-CDD6-5A63-A7C37E1003CB}"/>
                </a:ext>
              </a:extLst>
            </p:cNvPr>
            <p:cNvCxnSpPr>
              <a:cxnSpLocks/>
              <a:stCxn id="23" idx="6"/>
              <a:endCxn id="32" idx="2"/>
            </p:cNvCxnSpPr>
            <p:nvPr/>
          </p:nvCxnSpPr>
          <p:spPr>
            <a:xfrm>
              <a:off x="7561059" y="3101666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57DE40C-2F2A-9F50-E8AA-B9271025CDE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561059" y="3103053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片 26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AF130ACC-A3D7-462E-8A10-0F0A9F5C68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3029571"/>
              <a:ext cx="274320" cy="182880"/>
            </a:xfrm>
            <a:prstGeom prst="rect">
              <a:avLst/>
            </a:prstGeom>
          </p:spPr>
        </p:pic>
        <p:pic>
          <p:nvPicPr>
            <p:cNvPr id="28" name="圖片 27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685B7FE2-746F-9EAD-C521-3FAE4F6D62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4210227"/>
              <a:ext cx="274320" cy="182880"/>
            </a:xfrm>
            <a:prstGeom prst="rect">
              <a:avLst/>
            </a:prstGeom>
          </p:spPr>
        </p:pic>
        <p:pic>
          <p:nvPicPr>
            <p:cNvPr id="29" name="圖片 2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BB0501D6-0E16-E02C-8624-F145A078EAC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9" y="2834092"/>
              <a:ext cx="518160" cy="243840"/>
            </a:xfrm>
            <a:prstGeom prst="rect">
              <a:avLst/>
            </a:prstGeom>
          </p:spPr>
        </p:pic>
        <p:pic>
          <p:nvPicPr>
            <p:cNvPr id="30" name="圖片 2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08A88B7E-B190-0999-53DD-B87F20A7BB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099" y="3782703"/>
              <a:ext cx="527850" cy="248400"/>
            </a:xfrm>
            <a:prstGeom prst="rect">
              <a:avLst/>
            </a:prstGeom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B57B9DA-BA50-1B16-794A-17E210EFEF7B}"/>
                </a:ext>
              </a:extLst>
            </p:cNvPr>
            <p:cNvSpPr/>
            <p:nvPr/>
          </p:nvSpPr>
          <p:spPr>
            <a:xfrm>
              <a:off x="8738349" y="28173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8FB6F52-D77B-D5ED-62B4-3E275B719720}"/>
                </a:ext>
              </a:extLst>
            </p:cNvPr>
            <p:cNvSpPr/>
            <p:nvPr/>
          </p:nvSpPr>
          <p:spPr>
            <a:xfrm>
              <a:off x="8726919" y="400278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85B8914-5AF3-A5A5-D1BE-06F8454EAC11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7561059" y="3101666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38C47BA-0332-FE8C-1B87-D2284D0E2C26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 flipV="1">
              <a:off x="7561059" y="4288536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A65CCE4A-A9BC-4A68-EA62-08201E5048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49" y="4365139"/>
              <a:ext cx="518160" cy="243840"/>
            </a:xfrm>
            <a:prstGeom prst="rect">
              <a:avLst/>
            </a:prstGeom>
          </p:spPr>
        </p:pic>
        <p:pic>
          <p:nvPicPr>
            <p:cNvPr id="36" name="圖片 35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9CB075AD-E945-C574-295E-7B0886C531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09" y="3410147"/>
              <a:ext cx="518160" cy="243840"/>
            </a:xfrm>
            <a:prstGeom prst="rect">
              <a:avLst/>
            </a:prstGeom>
          </p:spPr>
        </p:pic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828F998-183A-800A-566D-A3145B7B9506}"/>
                </a:ext>
              </a:extLst>
            </p:cNvPr>
            <p:cNvSpPr/>
            <p:nvPr/>
          </p:nvSpPr>
          <p:spPr>
            <a:xfrm>
              <a:off x="9814293" y="33888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9F46413-EBC8-B9ED-39B7-38CF248B53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9309849" y="3103053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CE578AF-FCC1-F3B9-7031-23301AFF08F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9298419" y="3674553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圖片 39" descr="\documentclass{article}&#10;\usepackage{amsmath}&#10;\pagestyle{empty}&#10;\begin{document}&#10;&#10;$w'_{1,1}$&#10;&#10;&#10;\end{document}" title="IguanaTex Bitmap Display">
              <a:extLst>
                <a:ext uri="{FF2B5EF4-FFF2-40B4-BE49-F238E27FC236}">
                  <a16:creationId xmlns:a16="http://schemas.microsoft.com/office/drawing/2014/main" id="{02A9299D-3702-AFB9-AE30-3EC2D594BD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91" y="2987189"/>
              <a:ext cx="518160" cy="36576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'_{2,1}$&#10;&#10;&#10;\end{document}" title="IguanaTex Bitmap Display">
              <a:extLst>
                <a:ext uri="{FF2B5EF4-FFF2-40B4-BE49-F238E27FC236}">
                  <a16:creationId xmlns:a16="http://schemas.microsoft.com/office/drawing/2014/main" id="{A4F14544-E311-2B4B-3767-B2A76680FC1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629" y="4123487"/>
              <a:ext cx="518160" cy="365760"/>
            </a:xfrm>
            <a:prstGeom prst="rect">
              <a:avLst/>
            </a:prstGeom>
          </p:spPr>
        </p:pic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E6B2957-A706-40CA-5C28-09E51E2A6FEB}"/>
                </a:ext>
              </a:extLst>
            </p:cNvPr>
            <p:cNvCxnSpPr/>
            <p:nvPr/>
          </p:nvCxnSpPr>
          <p:spPr>
            <a:xfrm>
              <a:off x="8792125" y="3204192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D178035-A75B-3093-1508-FB19A1BE5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293" y="2975592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247D37F9-F844-AA51-2119-35E12172C4F4}"/>
                </a:ext>
              </a:extLst>
            </p:cNvPr>
            <p:cNvCxnSpPr/>
            <p:nvPr/>
          </p:nvCxnSpPr>
          <p:spPr>
            <a:xfrm>
              <a:off x="8787934" y="4399630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01109DC-2E9B-80EA-9711-BD95AAC1C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102" y="4171030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h_2$&#10;&#10;&#10;\end{document}" title="IguanaTex Bitmap Display">
              <a:extLst>
                <a:ext uri="{FF2B5EF4-FFF2-40B4-BE49-F238E27FC236}">
                  <a16:creationId xmlns:a16="http://schemas.microsoft.com/office/drawing/2014/main" id="{DC221DE1-CFCC-205C-01B4-19EA635785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56" y="3702009"/>
              <a:ext cx="274320" cy="27432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h_1$&#10;&#10;&#10;\end{document}" title="IguanaTex Bitmap Display">
              <a:extLst>
                <a:ext uri="{FF2B5EF4-FFF2-40B4-BE49-F238E27FC236}">
                  <a16:creationId xmlns:a16="http://schemas.microsoft.com/office/drawing/2014/main" id="{C4719101-0ED6-DAB9-04B7-017E88AEB95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509" y="2498295"/>
              <a:ext cx="274320" cy="274320"/>
            </a:xfrm>
            <a:prstGeom prst="rect">
              <a:avLst/>
            </a:prstGeom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304512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LeCun</a:t>
            </a:r>
            <a:r>
              <a:rPr kumimoji="1" lang="en" altLang="zh-TW" dirty="0"/>
              <a:t>, Y., </a:t>
            </a:r>
            <a:r>
              <a:rPr kumimoji="1" lang="en" altLang="zh-TW" dirty="0" err="1"/>
              <a:t>Bottou</a:t>
            </a:r>
            <a:r>
              <a:rPr kumimoji="1" lang="en" altLang="zh-TW" dirty="0"/>
              <a:t>, L., </a:t>
            </a:r>
            <a:r>
              <a:rPr kumimoji="1" lang="en" altLang="zh-TW" dirty="0" err="1"/>
              <a:t>Bengio</a:t>
            </a:r>
            <a:r>
              <a:rPr kumimoji="1" lang="en" altLang="zh-TW" dirty="0"/>
              <a:t>, Y., &amp; Haffner, P. (</a:t>
            </a:r>
            <a:r>
              <a:rPr kumimoji="1" lang="en" altLang="zh-TW" dirty="0">
                <a:solidFill>
                  <a:srgbClr val="FF0000"/>
                </a:solidFill>
              </a:rPr>
              <a:t>1998</a:t>
            </a:r>
            <a:r>
              <a:rPr kumimoji="1" lang="en" altLang="zh-TW" dirty="0"/>
              <a:t>). Gradient-based learning applied to document recognition. Proceedings of the IEEE, 86(11), 2278-2324.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9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Figure source: 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/discussions/getting-started/149448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Introduction to Machine Learning and Deep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History of Deep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Course Introduction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Figure source: https://</a:t>
            </a:r>
            <a:r>
              <a:rPr kumimoji="1" lang="en" altLang="zh-TW" dirty="0" err="1"/>
              <a:t>developer.nvidia.com</a:t>
            </a:r>
            <a:r>
              <a:rPr kumimoji="1" lang="en" altLang="zh-TW" dirty="0"/>
              <a:t>/blog/nvidia-ibm-cloud-support-imagenet-large-scale-visual-recognition-challenge/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6" y="6271079"/>
            <a:ext cx="740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8" y="1536192"/>
            <a:ext cx="378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2642616" y="6257465"/>
            <a:ext cx="79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模型訓練師新手村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所有的機器學習都是在做最佳化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3424A-5D52-1845-DBC7-9024B9F1B416}"/>
              </a:ext>
            </a:extLst>
          </p:cNvPr>
          <p:cNvSpPr txBox="1"/>
          <p:nvPr/>
        </p:nvSpPr>
        <p:spPr>
          <a:xfrm>
            <a:off x="4669858" y="2567830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pic>
        <p:nvPicPr>
          <p:cNvPr id="7" name="圖形 6" descr="報紙 外框">
            <a:extLst>
              <a:ext uri="{FF2B5EF4-FFF2-40B4-BE49-F238E27FC236}">
                <a16:creationId xmlns:a16="http://schemas.microsoft.com/office/drawing/2014/main" id="{788CF887-DFEE-112B-271E-4C52B3457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067" y="2490829"/>
            <a:ext cx="914400" cy="9144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1B48EC0-E2D4-54CD-5620-36A72F9B6EEE}"/>
              </a:ext>
            </a:extLst>
          </p:cNvPr>
          <p:cNvCxnSpPr/>
          <p:nvPr/>
        </p:nvCxnSpPr>
        <p:spPr>
          <a:xfrm>
            <a:off x="2954956" y="294802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\documentclass{article}&#10;\usepackage{amsmath}&#10;\pagestyle{empty}&#10;\begin{document}&#10;&#10;&#10;[0, 1]&#10;&#10;\end{document}" title="IguanaTex Bitmap Display">
            <a:extLst>
              <a:ext uri="{FF2B5EF4-FFF2-40B4-BE49-F238E27FC236}">
                <a16:creationId xmlns:a16="http://schemas.microsoft.com/office/drawing/2014/main" id="{A30AF15A-3893-40BA-65F7-38C327E7F4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2831749"/>
            <a:ext cx="508000" cy="2540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92A7FCE-9BBA-EA21-FE24-CA0DF55B21AE}"/>
              </a:ext>
            </a:extLst>
          </p:cNvPr>
          <p:cNvCxnSpPr/>
          <p:nvPr/>
        </p:nvCxnSpPr>
        <p:spPr>
          <a:xfrm>
            <a:off x="5985310" y="295874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\documentclass{article}&#10;\usepackage{amsmath}&#10;\pagestyle{empty}&#10;\begin{document}&#10;&#10;&#10;[1, 0]&#10;&#10;\end{document}" title="IguanaTex Bitmap Display">
            <a:extLst>
              <a:ext uri="{FF2B5EF4-FFF2-40B4-BE49-F238E27FC236}">
                <a16:creationId xmlns:a16="http://schemas.microsoft.com/office/drawing/2014/main" id="{F1D45B3D-547C-2E7B-B211-098118FECD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4527994"/>
            <a:ext cx="508000" cy="254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CCBEE1-E63E-F470-0946-AAB8BABD84DF}"/>
              </a:ext>
            </a:extLst>
          </p:cNvPr>
          <p:cNvSpPr txBox="1"/>
          <p:nvPr/>
        </p:nvSpPr>
        <p:spPr>
          <a:xfrm>
            <a:off x="8888306" y="2777241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71311-9A6A-B8C7-AC22-E830E46F994B}"/>
              </a:ext>
            </a:extLst>
          </p:cNvPr>
          <p:cNvSpPr txBox="1"/>
          <p:nvPr/>
        </p:nvSpPr>
        <p:spPr>
          <a:xfrm>
            <a:off x="8888306" y="4499203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622DA83-B428-CB68-BA5A-32AD7200CCF3}"/>
              </a:ext>
            </a:extLst>
          </p:cNvPr>
          <p:cNvCxnSpPr/>
          <p:nvPr/>
        </p:nvCxnSpPr>
        <p:spPr>
          <a:xfrm>
            <a:off x="8155272" y="3419525"/>
            <a:ext cx="0" cy="9742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2E6855-7F43-5ADB-D9FE-98BED7046715}"/>
              </a:ext>
            </a:extLst>
          </p:cNvPr>
          <p:cNvSpPr txBox="1"/>
          <p:nvPr/>
        </p:nvSpPr>
        <p:spPr>
          <a:xfrm>
            <a:off x="6096000" y="3583493"/>
            <a:ext cx="217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目標函數</a:t>
            </a:r>
            <a:endParaRPr kumimoji="1" lang="en-US" altLang="zh-TW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用來衡量差異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C3F691-7B2F-FF0A-1A22-965C954D2C6D}"/>
              </a:ext>
            </a:extLst>
          </p:cNvPr>
          <p:cNvSpPr txBox="1"/>
          <p:nvPr/>
        </p:nvSpPr>
        <p:spPr>
          <a:xfrm>
            <a:off x="3580598" y="5408150"/>
            <a:ext cx="748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最小化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Predictions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Ground-truths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之間的差異即為機器學習的目標</a:t>
            </a:r>
          </a:p>
        </p:txBody>
      </p:sp>
    </p:spTree>
    <p:extLst>
      <p:ext uri="{BB962C8B-B14F-4D97-AF65-F5344CB8AC3E}">
        <p14:creationId xmlns:p14="http://schemas.microsoft.com/office/powerpoint/2010/main" val="4285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94DE1-000B-912D-E0EA-2431D9B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目標函數的別名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59215A-EB72-9334-4F91-3509C4DC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2C4CB4-460B-CDE5-E307-EF02798413B4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目標函數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(Objective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損失函數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誤差值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可能採用「交叉熵」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186338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F4F9-53F9-EB98-4171-1BED974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D5409-AE0E-05A6-A869-64ACEED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圖形 6" descr="書本 以實心填滿">
            <a:extLst>
              <a:ext uri="{FF2B5EF4-FFF2-40B4-BE49-F238E27FC236}">
                <a16:creationId xmlns:a16="http://schemas.microsoft.com/office/drawing/2014/main" id="{A953D788-7396-4C55-870C-D427DE0F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808" y="3228765"/>
            <a:ext cx="914400" cy="914400"/>
          </a:xfrm>
          <a:prstGeom prst="rect">
            <a:avLst/>
          </a:prstGeom>
        </p:spPr>
      </p:pic>
      <p:pic>
        <p:nvPicPr>
          <p:cNvPr id="8" name="圖形 7" descr="報紙 外框">
            <a:extLst>
              <a:ext uri="{FF2B5EF4-FFF2-40B4-BE49-F238E27FC236}">
                <a16:creationId xmlns:a16="http://schemas.microsoft.com/office/drawing/2014/main" id="{8DC1824A-9160-DFF0-9309-38D0121B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429" y="3228765"/>
            <a:ext cx="914400" cy="914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C93BB7-224C-9970-AAE0-ADC03F869F69}"/>
              </a:ext>
            </a:extLst>
          </p:cNvPr>
          <p:cNvSpPr txBox="1"/>
          <p:nvPr/>
        </p:nvSpPr>
        <p:spPr>
          <a:xfrm>
            <a:off x="2914851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630997-26C9-5248-8800-0F2AECAD8BD0}"/>
              </a:ext>
            </a:extLst>
          </p:cNvPr>
          <p:cNvSpPr txBox="1"/>
          <p:nvPr/>
        </p:nvSpPr>
        <p:spPr>
          <a:xfrm>
            <a:off x="6580472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Test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形 10" descr="書本 以實心填滿">
            <a:extLst>
              <a:ext uri="{FF2B5EF4-FFF2-40B4-BE49-F238E27FC236}">
                <a16:creationId xmlns:a16="http://schemas.microsoft.com/office/drawing/2014/main" id="{0F8466F8-52BB-2DFF-1A8D-034AF154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775" y="5501160"/>
            <a:ext cx="914400" cy="914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AABECE-579F-A34C-A2C3-1476CE26B65C}"/>
              </a:ext>
            </a:extLst>
          </p:cNvPr>
          <p:cNvSpPr txBox="1"/>
          <p:nvPr/>
        </p:nvSpPr>
        <p:spPr>
          <a:xfrm>
            <a:off x="1682818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3" name="圖形 12" descr="書本 以實心填滿">
            <a:extLst>
              <a:ext uri="{FF2B5EF4-FFF2-40B4-BE49-F238E27FC236}">
                <a16:creationId xmlns:a16="http://schemas.microsoft.com/office/drawing/2014/main" id="{B6CA68CE-EE47-9CA6-AB36-54E42DF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90" y="5501160"/>
            <a:ext cx="914400" cy="914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A189AE-E2EE-362B-2892-F7BBA9D1DE6E}"/>
              </a:ext>
            </a:extLst>
          </p:cNvPr>
          <p:cNvSpPr txBox="1"/>
          <p:nvPr/>
        </p:nvSpPr>
        <p:spPr>
          <a:xfrm>
            <a:off x="4089133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Validation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驗證資料集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90677DF-2F64-6B52-FEBC-5A26A961A84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4089133" y="3255250"/>
            <a:ext cx="12700" cy="240631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如何訓練模型：演算法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45385EDB-77E4-4D0F-7354-EA4031FC58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9" y="2670284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2273E269-D9FC-064A-EA96-075F49D5D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9" y="3850940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4C6D27C9-DF6A-E857-0373-4C008E822C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69" y="2474805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F3A501F5-4406-9D67-0E83-71FA78CC89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59" y="3423416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DB290CF7-4767-00F9-C91B-871B87A99BC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09" y="4005852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1FFA22FF-2A84-5F0D-354A-7A46E31D05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69" y="3050860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CA99F1E4-13ED-4442-3820-FAA9896426B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51" y="2627902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EE554034-EB59-A301-0AEB-70AE1F69B3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9" y="3764200"/>
            <a:ext cx="518160" cy="365760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228E2C87-B558-CACD-4A15-9A7F2FBAA84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16" y="3342722"/>
            <a:ext cx="274320" cy="27432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DC0F6BC-4150-1C19-9364-4505A35D94C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69" y="2139008"/>
            <a:ext cx="274320" cy="27432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C55766-B1C4-276C-136C-DCB2C1517DA8}"/>
              </a:ext>
            </a:extLst>
          </p:cNvPr>
          <p:cNvSpPr txBox="1"/>
          <p:nvPr/>
        </p:nvSpPr>
        <p:spPr>
          <a:xfrm>
            <a:off x="1324169" y="5015625"/>
            <a:ext cx="635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梯度下降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尋找最佳解</a:t>
            </a:r>
            <a:endParaRPr kumimoji="1" lang="en-US" altLang="zh-TW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Back-Propagation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更新權重值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(w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跟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  <a:endParaRPr kumimoji="1" lang="zh-TW" altLang="en-US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1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4DFB8-27EE-87D4-45C5-7052174C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TensorFlow Playground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242D34-B5EC-3B44-6649-657895FA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BD548D-5777-A2A0-EF17-070FBDBDCA5B}"/>
              </a:ext>
            </a:extLst>
          </p:cNvPr>
          <p:cNvSpPr txBox="1"/>
          <p:nvPr/>
        </p:nvSpPr>
        <p:spPr>
          <a:xfrm>
            <a:off x="653143" y="1868198"/>
            <a:ext cx="1091837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sz="2800" dirty="0" err="1">
                <a:ea typeface="Microsoft JhengHei" panose="020B0604030504040204" pitchFamily="34" charset="-120"/>
              </a:rPr>
              <a:t>playground.tensorflow.org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4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Deep Learning 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到底是什麼？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FB58D2-1FEF-6D9A-05BA-C9E89D9A0DF2}"/>
              </a:ext>
            </a:extLst>
          </p:cNvPr>
          <p:cNvSpPr txBox="1"/>
          <p:nvPr/>
        </p:nvSpPr>
        <p:spPr>
          <a:xfrm>
            <a:off x="653143" y="1868198"/>
            <a:ext cx="109183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[Deep Learning Fundamentals]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PyTorch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Neural Networks and Back-propagation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Building a Deep Learning Framework from Scratch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4492B-1C30-1A11-4BBE-352B16B1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72" y="2442858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67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DA89-FB4A-B0DA-AE9F-EEF893DD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[Deep Learning Applications]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Computer Vision (CNNs)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Natural Language Processing (RNNs)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Modern Architectures (Transformers, Vision Transformers)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Self-supervised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22913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DA89-FB4A-B0DA-AE9F-EEF893DD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[Advanced Topics in Deep Learning]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Model Compression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Big Models and how to train them efficiently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1337534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0FACF-CA3F-14FB-F5EA-D15E031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 of this course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10A5D-CF83-EBC9-B99E-179982B3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0F4F0-96D0-8154-C5A2-7D7652A964A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Assignments 7.5% x 4 times (30% in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1% x 10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Mid-term exam 30%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Final project 30%</a:t>
            </a:r>
          </a:p>
        </p:txBody>
      </p:sp>
    </p:spTree>
    <p:extLst>
      <p:ext uri="{BB962C8B-B14F-4D97-AF65-F5344CB8AC3E}">
        <p14:creationId xmlns:p14="http://schemas.microsoft.com/office/powerpoint/2010/main" val="327792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(Sample Code)</a:t>
            </a: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80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8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DD6E3-4408-933B-4394-0921BCAD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Syllabus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F1E3E7-B6A0-9D2A-579B-C35B852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5A30E17-3D99-5454-E02F-BCB20352F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28847"/>
              </p:ext>
            </p:extLst>
          </p:nvPr>
        </p:nvGraphicFramePr>
        <p:xfrm>
          <a:off x="2960175" y="191044"/>
          <a:ext cx="8578682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421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6598404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Week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深度學習介紹以及本課程綱要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(Introduction to Deep Learning / Syllabus)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教學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最佳化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II)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0293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神經網路與反向傳播法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65958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trike="sngStrik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手把手實作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深度學習框架細節探索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卷積神經網路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循環神經網路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自注意力模型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自監督式模型方法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強化學習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(Reinforcement Learning)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模型壓縮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(Model Compression)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大模型時代如何有效率訓練模型？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34813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可解釋性人工智慧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880228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69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26" name="Picture 2" descr="天瓏網路書店 | Deep Learning (Hardcover)">
            <a:extLst>
              <a:ext uri="{FF2B5EF4-FFF2-40B4-BE49-F238E27FC236}">
                <a16:creationId xmlns:a16="http://schemas.microsoft.com/office/drawing/2014/main" id="{75CE4A2E-9054-311D-EB72-0FA2E99A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" y="1889760"/>
            <a:ext cx="3224784" cy="42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4608576" y="2104188"/>
            <a:ext cx="642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Ian Goodfellow, </a:t>
            </a:r>
            <a:r>
              <a:rPr kumimoji="1" lang="en" altLang="zh-TW" sz="2400" dirty="0" err="1"/>
              <a:t>Yoshua</a:t>
            </a:r>
            <a:r>
              <a:rPr kumimoji="1" lang="en" altLang="zh-TW" sz="2400" dirty="0"/>
              <a:t> </a:t>
            </a:r>
            <a:r>
              <a:rPr kumimoji="1" lang="en" altLang="zh-TW" sz="2400" dirty="0" err="1"/>
              <a:t>Bengio</a:t>
            </a:r>
            <a:r>
              <a:rPr kumimoji="1" lang="en" altLang="zh-TW" sz="2400" dirty="0"/>
              <a:t>, &amp; Aaron Courville (2016). Deep Learning.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4608576" y="3649869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https://www.deeplearningbook.org/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97913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796962-06BE-4BCD-7E89-8F8C62FB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075688"/>
            <a:ext cx="3953256" cy="3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589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3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進行深度學習框架的開發實作，歐萊禮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9789865027346)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3"/>
              </a:rPr>
              <a:t>https://github.com/oreilly-japan/deep-learning-from-scratch-3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Deep Learning?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start the concepts from machine learning.</a:t>
            </a:r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838202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983230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838202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3274665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702477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725584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663202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86291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896096"/>
            <a:ext cx="1368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Malignant</a:t>
            </a:r>
            <a:endParaRPr kumimoji="1"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405981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Benign</a:t>
            </a:r>
            <a:endParaRPr kumimoji="1" lang="zh-TW" altLang="en-US" sz="2000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5293363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640330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517906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6672800" y="2400777"/>
            <a:ext cx="29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Machine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function!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/>
      <p:bldP spid="19" grpId="0" animBg="1"/>
      <p:bldP spid="23" grpId="0"/>
      <p:bldP spid="24" grpId="0"/>
      <p:bldP spid="26" grpId="0" animBg="1"/>
      <p:bldP spid="27" grpId="0" animBg="1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C21-21D8-620F-1B1A-528AEB4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XOR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2EF30-D9F7-400A-3CAB-C28734E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D1FBC-91B5-5CF2-76D7-5D709556E6CD}"/>
              </a:ext>
            </a:extLst>
          </p:cNvPr>
          <p:cNvSpPr txBox="1"/>
          <p:nvPr/>
        </p:nvSpPr>
        <p:spPr>
          <a:xfrm>
            <a:off x="703338" y="1969798"/>
            <a:ext cx="107853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Community blog post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dev.to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jbahire</a:t>
            </a:r>
            <a:r>
              <a:rPr kumimoji="1" lang="en-US" altLang="zh-TW" sz="2400" dirty="0"/>
              <a:t>/demystifying-the-xor-problem-1blk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https://chih-sheng-huang821.medium.com/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機器學習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神經網路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-multilayer-perceptron-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mlp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運作方式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-f0e108e8b9af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Stanford course: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youtu.be</a:t>
            </a:r>
            <a:r>
              <a:rPr kumimoji="1" lang="en-US" altLang="zh-TW" sz="2400" dirty="0"/>
              <a:t>/s7nRWh_3BtA?si=ZEGRN5pmPchM0NxM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Also, in Deep Learning book (Chapter 6.1)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95731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918606"/>
            <a:ext cx="10918371" cy="395048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歡迎來信預約，一定沒問題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b</a:t>
            </a:r>
            <a:r>
              <a:rPr kumimoji="1" lang="en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ecky890926@gmail.com</a:t>
            </a:r>
          </a:p>
          <a:p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深度學習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95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How about DL in Natural Language Processing?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Positive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Negative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12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Sentiment Analysis (IMDb dataset </a:t>
            </a:r>
            <a:r>
              <a:rPr kumimoji="1" lang="en-US" altLang="zh-TW" sz="2000" b="1" baseline="30000" dirty="0"/>
              <a:t>[1]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5951791"/>
            <a:ext cx="626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[1]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stanfordnlp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imdb</a:t>
            </a:r>
            <a:endParaRPr kumimoji="1" lang="en-US" altLang="zh-TW" dirty="0"/>
          </a:p>
          <a:p>
            <a:r>
              <a:rPr kumimoji="1" lang="en-US" altLang="zh-TW" dirty="0"/>
              <a:t>[2]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wmt</a:t>
            </a:r>
            <a:r>
              <a:rPr kumimoji="1" lang="en-US" altLang="zh-TW" dirty="0"/>
              <a:t>/wmt19/viewer/</a:t>
            </a:r>
            <a:r>
              <a:rPr kumimoji="1" lang="en-US" altLang="zh-TW" dirty="0" err="1"/>
              <a:t>zh-en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38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Translation, EN-ZH (WMT-19 dataset </a:t>
            </a:r>
            <a:r>
              <a:rPr kumimoji="1" lang="en-US" altLang="zh-TW" sz="2000" b="1" baseline="30000" dirty="0"/>
              <a:t>[2]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9" grpId="0" animBg="1"/>
      <p:bldP spid="14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 model to play Super Mario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What is Deep Learning?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Deep learning is a machine learning approach that focuses on utilizing artificial </a:t>
            </a:r>
            <a:r>
              <a:rPr kumimoji="1" lang="en-US" altLang="zh-TW" sz="2400" dirty="0">
                <a:solidFill>
                  <a:srgbClr val="FF0000"/>
                </a:solidFill>
              </a:rPr>
              <a:t>neural networks with multiple layers 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很多層的類神經網路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to perform tasks, such as classification, generation,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Usually, the number of parameters is big in a deep learning model, which results from the increased number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hidden</a:t>
            </a:r>
            <a:r>
              <a:rPr kumimoji="1" lang="en-US" altLang="zh-TW" sz="2400" dirty="0"/>
              <a:t> </a:t>
            </a:r>
            <a:r>
              <a:rPr kumimoji="1" lang="en-US" altLang="zh-TW" sz="2400" dirty="0">
                <a:solidFill>
                  <a:srgbClr val="FF0000"/>
                </a:solidFill>
              </a:rPr>
              <a:t>layers</a:t>
            </a:r>
            <a:r>
              <a:rPr kumimoji="1" lang="en-US" altLang="zh-TW" sz="2400" dirty="0"/>
              <a:t> and </a:t>
            </a:r>
            <a:r>
              <a:rPr kumimoji="1" lang="en-US" altLang="zh-TW" sz="2400" dirty="0">
                <a:solidFill>
                  <a:srgbClr val="FF0000"/>
                </a:solidFill>
              </a:rPr>
              <a:t>hidden size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D5451E-B125-0178-E8AD-5E8D9C7599C2}"/>
              </a:ext>
            </a:extLst>
          </p:cNvPr>
          <p:cNvSpPr txBox="1"/>
          <p:nvPr/>
        </p:nvSpPr>
        <p:spPr>
          <a:xfrm>
            <a:off x="4540195" y="5263763"/>
            <a:ext cx="1884459" cy="58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9745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16"/>
  <p:tag name="OUTPUTTYPE" val="PDF"/>
  <p:tag name="IGUANATEXVERSION" val="160"/>
  <p:tag name="LATEXADDIN" val="\documentclass{article}&#10;\usepackage{amsmath}&#10;\pagestyle{empty}&#10;\begin{document}&#10;&#10;$$&#10;\begin{bmatrix} &#10;0 &amp; 0 \\&#10;0 &amp; 1 \\&#10;1 &amp; 0 \\&#10;1 &amp; 1&#10;\end{bmatrix}&#10;\times&#10;\begin{bmatrix} &#10;1 &amp; 1 \\&#10;1 &amp; 1&#10;\end{bmatrix}&#10;=&#10;\begin{bmatrix} &#10;0 &amp; 0 \\&#10;1 &amp; 1 \\&#10;1 &amp; 1 \\&#10;2 &amp; 2&#10;\end{bmatrix}&#10;$$&#10;\end{document}"/>
  <p:tag name="IGUANATEXSIZE" val="26"/>
  <p:tag name="IGUANATEXCURSOR" val="252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3"/>
  <p:tag name="OUTPUTTYPE" val="PDF"/>
  <p:tag name="IGUANATEXVERSION" val="160"/>
  <p:tag name="LATEXADDIN" val="\documentclass{article}&#10;\usepackage{amsmath}&#10;\pagestyle{empty}&#10;\begin{document}&#10;&#10;$$+&#10;\begin{bmatrix} &#10;b_1 &amp; b_2&#10;\end{bmatrix}&#10;$$&#10;&#10;&#10;\end{document}"/>
  <p:tag name="IGUANATEXSIZE" val="26"/>
  <p:tag name="IGUANATEXCURSOR" val="10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2"/>
  <p:tag name="OUTPUTTYPE" val="PDF"/>
  <p:tag name="IGUANATEXVERSION" val="160"/>
  <p:tag name="LATEXADDIN" val="\documentclass{article}&#10;\usepackage{amsmath}&#10;\pagestyle{empty}&#10;\begin{document}&#10;&#10;$$&#10;\times&#10;\begin{bmatrix} &#10;w_{1,1} &amp; w_{1,2} \\&#10;w_{2,1} &amp; w_{2,2}&#10;\end{bmatrix}&#10;$$&#10;&#10;&#10;\end{document}"/>
  <p:tag name="IGUANATEXSIZE" val="26"/>
  <p:tag name="IGUANATEXCURSOR" val="14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34"/>
  <p:tag name="OUTPUTTYPE" val="PDF"/>
  <p:tag name="IGUANATEXVERSION" val="160"/>
  <p:tag name="LATEXADDIN" val="\documentclass{article}&#10;\usepackage{amsmath}&#10;\pagestyle{empty}&#10;\begin{document}&#10;&#10;$$&#10;\begin{bmatrix} &#10;0 &amp; 0 \\&#10;1 &amp; 1 \\&#10;1 &amp; 1 \\&#10;2 &amp; 2&#10;\end{bmatrix}&#10;+&#10;\begin{bmatrix} &#10;0 &amp; -1 \\&#10;0 &amp; -1 \\&#10;0 &amp; -1 \\&#10;0 &amp; -1 \\&#10;\end{bmatrix}&#10;=&#10;\begin{bmatrix} &#10;0 &amp; -1 \\&#10;1 &amp; 0 \\&#10;1 &amp; 0 \\&#10;2 &amp; 1 \\&#10;\end{bmatrix}&#10;$$&#10;\end{document}"/>
  <p:tag name="IGUANATEXSIZE" val="26"/>
  <p:tag name="IGUANATEXCURSOR" val="272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0 &amp; -1 \\&#10;1 &amp; 0 \\&#10;1 &amp; 0 \\&#10;2 &amp; 1 \\&#10;\end{bmatrix}&#10;$$&#10;\end{document}"/>
  <p:tag name="IGUANATEXSIZE" val="26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3"/>
  <p:tag name="OUTPUTTYPE" val="PDF"/>
  <p:tag name="IGUANATEXVERSION" val="160"/>
  <p:tag name="LATEXADDIN" val="\documentclass{article}&#10;\usepackage{amsmath}&#10;\pagestyle{empty}&#10;\begin{document}&#10;&#10;$$+&#10;\begin{bmatrix} &#10;b'_1 &amp; b'_2&#10;\end{bmatrix}&#10;$$&#10;&#10;&#10;\end{document}"/>
  <p:tag name="IGUANATEXSIZE" val="26"/>
  <p:tag name="IGUANATEXCURSOR" val="111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4"/>
  <p:tag name="OUTPUTTYPE" val="PDF"/>
  <p:tag name="IGUANATEXVERSION" val="160"/>
  <p:tag name="LATEXADDIN" val="\documentclass{article}&#10;\usepackage{amsmath}&#10;\pagestyle{empty}&#10;\begin{document}&#10;&#10;$$&#10;\times&#10;\begin{bmatrix} &#10;w'_{1,1} \\&#10;w'_{2,1}&#10;\end{bmatrix}&#10;$$&#10;&#10;&#10;\end{document}"/>
  <p:tag name="IGUANATEXSIZE" val="26"/>
  <p:tag name="IGUANATEXCURSOR" val="11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74"/>
  <p:tag name="OUTPUTTYPE" val="PDF"/>
  <p:tag name="IGUANATEXVERSION" val="160"/>
  <p:tag name="LATEXADDIN" val="\documentclass{article}&#10;\usepackage{amsmath}&#10;\pagestyle{empty}&#10;\begin{document}&#10;&#10;$$&#10;\times&#10;\begin{bmatrix} &#10;1 \\&#10;-2&#10;\end{bmatrix}&#10;+&#10;\begin{bmatrix} &#10;0 &amp; 0 \\&#10;0 &amp; 0 \\&#10;0 &amp; 0 \\&#10;0 &amp; 0&#10;\end{bmatrix}&#10;$$&#10;&#10;&#10;\end{document}"/>
  <p:tag name="IGUANATEXSIZE" val="26"/>
  <p:tag name="IGUANATEXCURSOR" val="181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5"/>
  <p:tag name="OUTPUTTYPE" val="PDF"/>
  <p:tag name="IGUANATEXVERSION" val="160"/>
  <p:tag name="LATEXADDIN" val="\documentclass{article}&#10;\usepackage{amsmath}&#10;\pagestyle{empty}&#10;\begin{document}&#10;&#10;$$&#10;=&#10;\begin{bmatrix} &#10;0 \\&#10;1 \\&#10;1 \\&#10;0&#10;\end{bmatrix}&#10;$$&#10;\end{document}"/>
  <p:tag name="IGUANATEXSIZE" val="26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2"/>
  <p:tag name="OUTPUTTYPE" val="PDF"/>
  <p:tag name="IGUANATEXVERSION" val="160"/>
  <p:tag name="LATEXADDIN" val="\documentclass{article}&#10;\usepackage{amsmath}&#10;\pagestyle{empty}&#10;\begin{document}&#10;&#10;$$&#10;\begin{bmatrix} &#10;0 \\&#10;1 \\&#10;1 \\&#10;0&#10;\end{bmatrix}&#10;$$&#10;\end{document}"/>
  <p:tag name="IGUANATEXSIZE" val="26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0, 1]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1, 0]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5"/>
  <p:tag name="OUTPUTTYPE" val="PDF"/>
  <p:tag name="IGUANATEXVERSION" val="160"/>
  <p:tag name="LATEXADDIN" val="\documentclass{article}&#10;\usepackage{amsmath}&#10;\pagestyle{empty}&#10;\begin{document}&#10;&#10;$$&#10;\begin{bmatrix} &#10;x_1 &amp; x_2 &amp; x_3&#10;\end{bmatrix}&#10;$$&#10;&#10;&#10;\end{document}"/>
  <p:tag name="IGUANATEXSIZE" val="26"/>
  <p:tag name="IGUANATEXCURSOR" val="11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36"/>
  <p:tag name="OUTPUTTYPE" val="PDF"/>
  <p:tag name="IGUANATEXVERSION" val="160"/>
  <p:tag name="LATEXADDIN" val="\documentclass{article}&#10;\usepackage{amsmath}&#10;\pagestyle{empty}&#10;\begin{document}&#10;&#10;$$&#10;\times&#10;\begin{bmatrix} &#10;w_{1,1} \\&#10;w_{2,1} \\&#10;w_{3,1}&#10;\end{bmatrix}&#10;$$&#10;&#10;&#10;\end{document}"/>
  <p:tag name="IGUANATEXSIZE" val="26"/>
  <p:tag name="IGUANATEXCURSOR" val="12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1\times 3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3\times 1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2"/>
  <p:tag name="OUTPUTTYPE" val="PDF"/>
  <p:tag name="IGUANATEXVERSION" val="160"/>
  <p:tag name="LATEXADDIN" val="\documentclass{article}&#10;\usepackage{amsmath}&#10;\pagestyle{empty}&#10;\begin{document}&#10;&#10;$$&#10;\mathbf{R}^1&#10;$$&#10;&#10;\end{document}"/>
  <p:tag name="IGUANATEXSIZE" val="20"/>
  <p:tag name="IGUANATEXCURSOR" val="9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5"/>
  <p:tag name="OUTPUTTYPE" val="PDF"/>
  <p:tag name="IGUANATEXVERSION" val="160"/>
  <p:tag name="LATEXADDIN" val="\documentclass{article}&#10;\usepackage{amsmath}&#10;\pagestyle{empty}&#10;\begin{document}&#10;&#10;$$&#10;\begin{bmatrix} &#10;x_1 &amp; x_2 &amp; x_3&#10;\end{bmatrix}&#10;$$&#10;&#10;&#10;\end{document}"/>
  <p:tag name="IGUANATEXSIZE" val="26"/>
  <p:tag name="IGUANATEXCURSOR" val="11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64"/>
  <p:tag name="OUTPUTTYPE" val="PDF"/>
  <p:tag name="IGUANATEXVERSION" val="160"/>
  <p:tag name="LATEXADDIN" val="\documentclass{article}&#10;\usepackage{amsmath}&#10;\pagestyle{empty}&#10;\begin{document}&#10;&#10;$$&#10;\times&#10;\begin{bmatrix} &#10;w_{1,1} &amp; w_{1,2} \\&#10;w_{2,1} &amp; w_{2,2} \\&#10;w_{3,1} &amp; w_{3,2} \\&#10;\end{bmatrix}&#10;$$&#10;&#10;&#10;\end{document}"/>
  <p:tag name="IGUANATEXSIZE" val="26"/>
  <p:tag name="IGUANATEXCURSOR" val="16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1\times 3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偽"/>
  <p:tag name="LATEXENGINEID" val="1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3\times 2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2"/>
  <p:tag name="OUTPUTTYPE" val="PDF"/>
  <p:tag name="IGUANATEXVERSION" val="160"/>
  <p:tag name="LATEXADDIN" val="\documentclass{article}&#10;\usepackage{amsmath}&#10;\pagestyle{empty}&#10;\begin{document}&#10;&#10;$$&#10;\mathbf{R}^2&#10;$$&#10;&#10;\end{document}"/>
  <p:tag name="IGUANATEXSIZE" val="20"/>
  <p:tag name="IGUANATEXCURSOR" val="9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4"/>
  <p:tag name="OUTPUTTYPE" val="PDF"/>
  <p:tag name="IGUANATEXVERSION" val="160"/>
  <p:tag name="LATEXADDIN" val="\documentclass{article}&#10;\usepackage{amsmath}&#10;\pagestyle{empty}&#10;\begin{document}&#10;&#10;$$&#10;\times&#10;\begin{bmatrix} &#10;w_{1,1} \\&#10;w_{2,1}&#10;\end{bmatrix}&#10;$$&#10;&#10;&#10;\end{document}"/>
  <p:tag name="IGUANATEXSIZE" val="26"/>
  <p:tag name="IGUANATEXCURSOR" val="12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3"/>
  <p:tag name="OUTPUTTYPE" val="PDF"/>
  <p:tag name="IGUANATEXVERSION" val="160"/>
  <p:tag name="LATEXADDIN" val="\documentclass{article}&#10;\usepackage{amsmath}&#10;\pagestyle{empty}&#10;\begin{document}&#10;&#10;$w_{1,1}x_1 + w_{2,1}x_2 +b = 0$&#10;&#10;&#10;\end{document}"/>
  <p:tag name="IGUANATEXSIZE" val="20"/>
  <p:tag name="IGUANATEXCURSOR" val="10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974</TotalTime>
  <Words>2308</Words>
  <Application>Microsoft Macintosh PowerPoint</Application>
  <PresentationFormat>寬螢幕</PresentationFormat>
  <Paragraphs>535</Paragraphs>
  <Slides>62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7" baseType="lpstr">
      <vt:lpstr>Microsoft JhengHei</vt:lpstr>
      <vt:lpstr>Arial</vt:lpstr>
      <vt:lpstr>Calibri</vt:lpstr>
      <vt:lpstr>Calibri Light</vt:lpstr>
      <vt:lpstr>回顧</vt:lpstr>
      <vt:lpstr>深度學習 Deep Learning</vt:lpstr>
      <vt:lpstr>Course Website &amp; Slido</vt:lpstr>
      <vt:lpstr>About Me</vt:lpstr>
      <vt:lpstr>Outline</vt:lpstr>
      <vt:lpstr>Outline</vt:lpstr>
      <vt:lpstr>What is Deep Learning? </vt:lpstr>
      <vt:lpstr>How about DL in Natural Language Processing? </vt:lpstr>
      <vt:lpstr>Training a model to play Super Mario</vt:lpstr>
      <vt:lpstr>[Definition] What is Deep Learning? </vt:lpstr>
      <vt:lpstr>Venn Diagram about AI, ML, and DL</vt:lpstr>
      <vt:lpstr>Perceptron (感知機)</vt:lpstr>
      <vt:lpstr>A Biological Neuron vs. Perceptron</vt:lpstr>
      <vt:lpstr>Math for Perceptron using a toy example (1)</vt:lpstr>
      <vt:lpstr>Math for Perceptron using a toy example (2)</vt:lpstr>
      <vt:lpstr>A toy example for classification</vt:lpstr>
      <vt:lpstr>A toy example for classification with Perceptron</vt:lpstr>
      <vt:lpstr>XOR Problem</vt:lpstr>
      <vt:lpstr>XOR Problem</vt:lpstr>
      <vt:lpstr>XOR Problem</vt:lpstr>
      <vt:lpstr>XOR Problem</vt:lpstr>
      <vt:lpstr>MLP for the XOR Problem</vt:lpstr>
      <vt:lpstr>ReLU (Rectified Linear Unit)[1][2]</vt:lpstr>
      <vt:lpstr>Math of MLP for the XOR Problem (1)</vt:lpstr>
      <vt:lpstr>Math of MLP for the XOR Problem (2)</vt:lpstr>
      <vt:lpstr>Math of MLP for the XOR Problem (2)</vt:lpstr>
      <vt:lpstr>Math of MLP for the XOR Problem (3)</vt:lpstr>
      <vt:lpstr>Visualization of MLP for the XOR Problem</vt:lpstr>
      <vt:lpstr>MLP is also one of the ML methods!</vt:lpstr>
      <vt:lpstr>Deeper and Wider (加深、加寬)</vt:lpstr>
      <vt:lpstr>An example of Semantic Net (語義網路)</vt:lpstr>
      <vt:lpstr>深度學習為什麼現在變強了？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Examples of Convolutions</vt:lpstr>
      <vt:lpstr>ImageNet Competition</vt:lpstr>
      <vt:lpstr>Growing Trend of GPU Usage during the ImageNet Competition</vt:lpstr>
      <vt:lpstr>Growing Sizes of Deep Learning Models</vt:lpstr>
      <vt:lpstr>The Revolution of ChatGPT</vt:lpstr>
      <vt:lpstr>InstructGPT: the precursor of ChatGPT</vt:lpstr>
      <vt:lpstr>模型訓練師新手村</vt:lpstr>
      <vt:lpstr>所有的機器學習都是在做最佳化</vt:lpstr>
      <vt:lpstr>目標函數的別名</vt:lpstr>
      <vt:lpstr>如何訓練模型：資料集</vt:lpstr>
      <vt:lpstr>如何訓練模型：演算法</vt:lpstr>
      <vt:lpstr>TensorFlow Playground</vt:lpstr>
      <vt:lpstr>我們這學期要學什麼？</vt:lpstr>
      <vt:lpstr>In this course, we will learn:</vt:lpstr>
      <vt:lpstr>In this course, we will learn:</vt:lpstr>
      <vt:lpstr>In this course, we will learn:</vt:lpstr>
      <vt:lpstr>Scoring of this course</vt:lpstr>
      <vt:lpstr>About the Assignments</vt:lpstr>
      <vt:lpstr>Final Project 是什麼？</vt:lpstr>
      <vt:lpstr>Syllabus</vt:lpstr>
      <vt:lpstr>Textbook</vt:lpstr>
      <vt:lpstr>Reference book</vt:lpstr>
      <vt:lpstr>More resources for XOR </vt:lpstr>
      <vt:lpstr>Contact Information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244</cp:revision>
  <dcterms:created xsi:type="dcterms:W3CDTF">2025-02-06T07:16:08Z</dcterms:created>
  <dcterms:modified xsi:type="dcterms:W3CDTF">2025-02-18T03:10:43Z</dcterms:modified>
</cp:coreProperties>
</file>